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9" r:id="rId8"/>
    <p:sldId id="260" r:id="rId9"/>
    <p:sldId id="262" r:id="rId10"/>
    <p:sldId id="264" r:id="rId11"/>
    <p:sldId id="278" r:id="rId12"/>
    <p:sldId id="268" r:id="rId13"/>
    <p:sldId id="270" r:id="rId14"/>
    <p:sldId id="287" r:id="rId15"/>
    <p:sldId id="288" r:id="rId16"/>
    <p:sldId id="289" r:id="rId17"/>
    <p:sldId id="290" r:id="rId18"/>
    <p:sldId id="294" r:id="rId19"/>
    <p:sldId id="291" r:id="rId20"/>
    <p:sldId id="292" r:id="rId21"/>
    <p:sldId id="284" r:id="rId22"/>
    <p:sldId id="293" r:id="rId23"/>
    <p:sldId id="296" r:id="rId24"/>
    <p:sldId id="297" r:id="rId25"/>
    <p:sldId id="275" r:id="rId26"/>
    <p:sldId id="286" r:id="rId27"/>
    <p:sldId id="277" r:id="rId28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5" autoAdjust="0"/>
  </p:normalViewPr>
  <p:slideViewPr>
    <p:cSldViewPr>
      <p:cViewPr>
        <p:scale>
          <a:sx n="89" d="100"/>
          <a:sy n="89" d="100"/>
        </p:scale>
        <p:origin x="-480" y="-10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345" y="46609"/>
            <a:ext cx="1872233" cy="7630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29106"/>
            <a:ext cx="9144000" cy="190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917" y="127"/>
            <a:ext cx="84401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6827" y="1589659"/>
            <a:ext cx="8810345" cy="348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arant.ru/products/ipo/prime/doc/72025228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test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137" y="0"/>
            <a:ext cx="916013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ject 14"/>
          <p:cNvSpPr txBox="1"/>
          <p:nvPr/>
        </p:nvSpPr>
        <p:spPr>
          <a:xfrm>
            <a:off x="3438301" y="666750"/>
            <a:ext cx="5678805" cy="1542217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sz="2800" b="1" spc="-165" dirty="0">
                <a:solidFill>
                  <a:schemeClr val="bg1"/>
                </a:solidFill>
                <a:latin typeface="Georgia"/>
                <a:cs typeface="Georgia"/>
              </a:rPr>
              <a:t>РОДИТЕЛЬСКОЕ </a:t>
            </a:r>
            <a:r>
              <a:rPr lang="ru-RU" sz="2800" b="1" spc="-165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2800" b="1" spc="-195" dirty="0" smtClean="0">
                <a:solidFill>
                  <a:schemeClr val="bg1"/>
                </a:solidFill>
                <a:latin typeface="Georgia"/>
                <a:cs typeface="Georgia"/>
              </a:rPr>
              <a:t>СОБРАНИЕ</a:t>
            </a:r>
            <a:r>
              <a:rPr lang="ru-RU" sz="2800" b="1" spc="-195" dirty="0" smtClean="0">
                <a:solidFill>
                  <a:schemeClr val="bg1"/>
                </a:solidFill>
                <a:latin typeface="Georgia"/>
                <a:cs typeface="Georgia"/>
              </a:rPr>
              <a:t>  ПО ТЕМЕ</a:t>
            </a:r>
            <a:endParaRPr sz="2800" dirty="0">
              <a:solidFill>
                <a:schemeClr val="bg1"/>
              </a:solidFill>
              <a:latin typeface="Georgia"/>
              <a:cs typeface="Georgia"/>
            </a:endParaRPr>
          </a:p>
          <a:p>
            <a:pPr marR="461645" algn="ctr">
              <a:lnSpc>
                <a:spcPct val="100000"/>
              </a:lnSpc>
              <a:spcBef>
                <a:spcPts val="1445"/>
              </a:spcBef>
            </a:pPr>
            <a:r>
              <a:rPr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«</a:t>
            </a:r>
            <a:r>
              <a:rPr lang="ru-RU"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О</a:t>
            </a:r>
            <a:r>
              <a:rPr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ГЭ </a:t>
            </a:r>
            <a:r>
              <a:rPr sz="4000" b="1" spc="-575" dirty="0">
                <a:solidFill>
                  <a:schemeClr val="bg1"/>
                </a:solidFill>
                <a:latin typeface="Georgia"/>
                <a:cs typeface="Georgia"/>
              </a:rPr>
              <a:t>–</a:t>
            </a:r>
            <a:r>
              <a:rPr sz="4000" b="1" spc="-500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202</a:t>
            </a:r>
            <a:r>
              <a:rPr lang="ru-RU"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2</a:t>
            </a:r>
            <a:r>
              <a:rPr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»</a:t>
            </a:r>
            <a:endParaRPr sz="4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17" name="object 14"/>
          <p:cNvSpPr txBox="1"/>
          <p:nvPr/>
        </p:nvSpPr>
        <p:spPr>
          <a:xfrm>
            <a:off x="1833561" y="4171950"/>
            <a:ext cx="5460740" cy="75713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lang="ru-RU" sz="2200" b="1" spc="-165" dirty="0" smtClean="0">
                <a:latin typeface="Georgia"/>
                <a:cs typeface="Georgia"/>
              </a:rPr>
              <a:t>Лицей № 9</a:t>
            </a:r>
          </a:p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lang="ru-RU" sz="2200" b="1" spc="-165" dirty="0" smtClean="0">
                <a:latin typeface="Georgia"/>
                <a:cs typeface="Georgia"/>
              </a:rPr>
              <a:t>Каменск-Уральский городской округ</a:t>
            </a:r>
            <a:endParaRPr sz="22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500" b="1" cap="all" dirty="0">
                <a:solidFill>
                  <a:schemeClr val="bg1"/>
                </a:solidFill>
                <a:latin typeface="Book Antiqua"/>
                <a:ea typeface="+mj-ea"/>
                <a:cs typeface="+mj-cs"/>
              </a:rPr>
              <a:t>Вход участников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352550"/>
            <a:ext cx="8229600" cy="3276600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 9:00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При предъявлении паспорта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Начало первой части инструктажа в 9.50 начало второй части в 10:00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Опоздавшим</a:t>
            </a:r>
            <a:r>
              <a:rPr lang="ru-RU" sz="3200" dirty="0" smtClean="0"/>
              <a:t> участникам повторно инструктаж </a:t>
            </a:r>
            <a:r>
              <a:rPr lang="ru-RU" sz="3200" b="1" dirty="0" smtClean="0"/>
              <a:t>не проводится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ПРОВЕДЕНИЕ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71" t="29286" r="45653" b="31718"/>
          <a:stretch/>
        </p:blipFill>
        <p:spPr bwMode="auto">
          <a:xfrm>
            <a:off x="5525137" y="1120288"/>
            <a:ext cx="3076057" cy="373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74233" y="974344"/>
            <a:ext cx="4632960" cy="4054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Участникам </a:t>
            </a:r>
            <a:r>
              <a:rPr lang="ru-RU" b="1" dirty="0" smtClean="0">
                <a:solidFill>
                  <a:schemeClr val="tx1"/>
                </a:solidFill>
              </a:rPr>
              <a:t>ЗАПРЕЩАЕТСЯ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свободно перемещаться </a:t>
            </a:r>
            <a:r>
              <a:rPr lang="ru-RU" dirty="0">
                <a:solidFill>
                  <a:schemeClr val="tx1"/>
                </a:solidFill>
              </a:rPr>
              <a:t>по ППЭ, </a:t>
            </a:r>
            <a:r>
              <a:rPr lang="ru-RU" b="1" dirty="0">
                <a:solidFill>
                  <a:schemeClr val="tx1"/>
                </a:solidFill>
              </a:rPr>
              <a:t>разговаривать друг с </a:t>
            </a:r>
            <a:r>
              <a:rPr lang="ru-RU" b="1" dirty="0" smtClean="0">
                <a:solidFill>
                  <a:schemeClr val="tx1"/>
                </a:solidFill>
              </a:rPr>
              <a:t>другом</a:t>
            </a:r>
            <a:r>
              <a:rPr lang="ru-RU" dirty="0" smtClean="0">
                <a:solidFill>
                  <a:schemeClr val="tx1"/>
                </a:solidFill>
              </a:rPr>
              <a:t>, запрещено иметь при себе: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Средства связи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фото-, аудио-, видеоаппаратуру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Справочные материалы, письменные заметки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Иные средства хранения и передачи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1121657"/>
            <a:ext cx="8229600" cy="343129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/>
            <a:r>
              <a:rPr lang="en-US" sz="2200" dirty="0" smtClean="0"/>
              <a:t>	</a:t>
            </a:r>
            <a:r>
              <a:rPr lang="ru-RU" sz="2200" dirty="0" smtClean="0"/>
              <a:t>Участники экзамена выполняют экзаменационную работу самостоятельно, без помощи посторонних лиц. Во время экзамена на рабочем столе участника ГИА помимо экзаменационных материалов находятся:</a:t>
            </a:r>
            <a:endParaRPr lang="en-US" sz="2200" dirty="0" smtClean="0"/>
          </a:p>
          <a:p>
            <a:pPr marL="114300"/>
            <a:endParaRPr lang="ru-RU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а) </a:t>
            </a:r>
            <a:r>
              <a:rPr lang="ru-RU" sz="2200" dirty="0" err="1" smtClean="0"/>
              <a:t>гелевая</a:t>
            </a:r>
            <a:r>
              <a:rPr lang="ru-RU" sz="2200" dirty="0" smtClean="0"/>
              <a:t> или капиллярная ручка с чернилами черного цвета;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б) документ, удостоверяющий личность;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в) средства обучения и воспитания;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г) лекарства и питание (при необходимости);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д) специальные технические средства (для лиц, указанных в </a:t>
            </a:r>
            <a:r>
              <a:rPr lang="ru-RU" sz="2200" dirty="0" smtClean="0">
                <a:solidFill>
                  <a:schemeClr val="tx1"/>
                </a:solidFill>
                <a:hlinkClick r:id="rId2"/>
              </a:rPr>
              <a:t>пункте</a:t>
            </a:r>
            <a:r>
              <a:rPr lang="ru-RU" sz="2200" dirty="0" smtClean="0">
                <a:hlinkClick r:id="rId2"/>
              </a:rPr>
              <a:t> </a:t>
            </a:r>
            <a:r>
              <a:rPr lang="ru-RU" sz="2200" dirty="0" smtClean="0"/>
              <a:t>53 настоящего Порядка) (при необходимости);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е) листы бумаги для черновиков, выданные в ППЭ (за исключением ОГЭ по иностранным языкам (раздел "Говорение").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ПРОВЕДЕНИЕ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24815" y="1428750"/>
            <a:ext cx="8229600" cy="318135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Информирование</a:t>
            </a:r>
            <a:r>
              <a:rPr lang="ru-RU" sz="3200" dirty="0" smtClean="0"/>
              <a:t> участников экзамена за </a:t>
            </a:r>
            <a:r>
              <a:rPr lang="ru-RU" sz="3200" b="1" dirty="0" smtClean="0"/>
              <a:t>30 и за 5 минут </a:t>
            </a:r>
            <a:r>
              <a:rPr lang="ru-RU" sz="3200" dirty="0" smtClean="0"/>
              <a:t>до окончания экзамена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По истечении времени </a:t>
            </a:r>
            <a:r>
              <a:rPr lang="ru-RU" sz="3200" dirty="0" smtClean="0"/>
              <a:t>экзамена необходимо положить ручку на стол и </a:t>
            </a:r>
            <a:r>
              <a:rPr lang="ru-RU" sz="3200" b="1" dirty="0" smtClean="0"/>
              <a:t>прекратить выполнение экзаменационной работы</a:t>
            </a:r>
            <a:endParaRPr lang="ru-RU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ПРОВЕДЕНИЕ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1504950"/>
            <a:ext cx="8229600" cy="28003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2400" dirty="0"/>
              <a:t>Обучающиеся с ОВЗ (при предъявлении копии рекомендаций ПМПК), обучающиеся - дети-инвалиды и инвалиды (при предъявлении оригинала или заверенной копии справки, подтверждающей инвалидность) при сдаче </a:t>
            </a:r>
            <a:r>
              <a:rPr lang="ru-RU" sz="2400" dirty="0" smtClean="0"/>
              <a:t>ГИА-9 году </a:t>
            </a:r>
            <a:r>
              <a:rPr lang="ru-RU" sz="2400" dirty="0"/>
              <a:t>имеют </a:t>
            </a:r>
            <a:r>
              <a:rPr lang="ru-RU" sz="2400" dirty="0" smtClean="0"/>
              <a:t>право </a:t>
            </a:r>
            <a:r>
              <a:rPr lang="ru-RU" sz="2400" dirty="0"/>
              <a:t>на увеличение продолжительности экзамена на 1,5 </a:t>
            </a:r>
            <a:r>
              <a:rPr lang="ru-RU" sz="2400" dirty="0" smtClean="0"/>
              <a:t>часа, </a:t>
            </a:r>
            <a:r>
              <a:rPr lang="ru-RU" sz="2400" dirty="0"/>
              <a:t>создание </a:t>
            </a:r>
            <a:r>
              <a:rPr lang="ru-RU" sz="2400" dirty="0" err="1" smtClean="0"/>
              <a:t>пециальных</a:t>
            </a:r>
            <a:r>
              <a:rPr lang="ru-RU" sz="2400" dirty="0" smtClean="0"/>
              <a:t> </a:t>
            </a:r>
            <a:r>
              <a:rPr lang="ru-RU" sz="2400" dirty="0"/>
              <a:t>условий, учитывающих состояние здоровья, особенности психофизического развития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ОСОБЫЕ УСЛОВИЯ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6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Удаление с экзамена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504950"/>
            <a:ext cx="8229600" cy="280035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Лица, </a:t>
            </a:r>
            <a:r>
              <a:rPr lang="ru-RU" sz="3200" b="1" dirty="0" smtClean="0"/>
              <a:t>допустившие нарушение Порядка</a:t>
            </a:r>
            <a:r>
              <a:rPr lang="ru-RU" sz="3200" dirty="0" smtClean="0"/>
              <a:t>, удаляются с экзамена. Акт об удалении с экзамена составляется в помещении для руководителя ППЭ в присутствии члена ГЭК, руководителя ППЭ, организатора.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55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Досрочное завершение</a:t>
            </a:r>
            <a:endParaRPr sz="37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9751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1"/>
                </a:solidFill>
              </a:rPr>
              <a:t>В случае если участник </a:t>
            </a:r>
            <a:r>
              <a:rPr lang="ru-RU" sz="2800" b="1" dirty="0" smtClean="0">
                <a:solidFill>
                  <a:schemeClr val="tx1"/>
                </a:solidFill>
              </a:rPr>
              <a:t>по состоянию здоровья</a:t>
            </a:r>
            <a:r>
              <a:rPr lang="ru-RU" sz="2800" dirty="0" smtClean="0">
                <a:solidFill>
                  <a:schemeClr val="tx1"/>
                </a:solidFill>
              </a:rPr>
              <a:t> или другим объективным причинам </a:t>
            </a:r>
            <a:r>
              <a:rPr lang="ru-RU" sz="2800" b="1" dirty="0" smtClean="0">
                <a:solidFill>
                  <a:schemeClr val="tx1"/>
                </a:solidFill>
              </a:rPr>
              <a:t>не может завершить выполнение работы</a:t>
            </a:r>
            <a:r>
              <a:rPr lang="ru-RU" sz="2800" dirty="0" smtClean="0">
                <a:solidFill>
                  <a:schemeClr val="tx1"/>
                </a:solidFill>
              </a:rPr>
              <a:t>, он ДОСРОЧНО покидает аудиторию. </a:t>
            </a:r>
            <a:r>
              <a:rPr lang="ru-RU" sz="2800" u="sng" dirty="0" smtClean="0">
                <a:solidFill>
                  <a:schemeClr val="tx1"/>
                </a:solidFill>
              </a:rPr>
              <a:t>При согласии участника </a:t>
            </a:r>
            <a:r>
              <a:rPr lang="ru-RU" sz="2800" dirty="0" smtClean="0">
                <a:solidFill>
                  <a:schemeClr val="tx1"/>
                </a:solidFill>
              </a:rPr>
              <a:t>экзамен завершается досрочно член ГЭК и медицинский работник составляют акт о досрочном завершении по объективным причинам.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10740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sz="2800" spc="-7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3200" b="1" spc="-14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Апелляции</a:t>
            </a:r>
            <a:r>
              <a:rPr sz="2800" b="1" spc="-150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4101" y="1182090"/>
            <a:ext cx="6197412" cy="3649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680720" y="1200150"/>
            <a:ext cx="793051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проведении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используется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пятибалльная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система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оценки.</a:t>
            </a:r>
            <a:endParaRPr sz="2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При</a:t>
            </a:r>
            <a:r>
              <a:rPr sz="24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проведении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ОГЭ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ответы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задания</a:t>
            </a:r>
            <a:r>
              <a:rPr sz="2400" b="1" spc="5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первой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части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экзаменационной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работы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проверяются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автоматизированно.</a:t>
            </a:r>
            <a:endParaRPr sz="2400" dirty="0">
              <a:latin typeface="Cambria"/>
              <a:cs typeface="Cambria"/>
            </a:endParaRPr>
          </a:p>
          <a:p>
            <a:pPr marL="12700" marR="6350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Ответы</a:t>
            </a:r>
            <a:r>
              <a:rPr sz="24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задания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второй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части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ОГЭ,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проверяются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экспертами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предметных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комиссий.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8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6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65" y="1169925"/>
            <a:ext cx="190500" cy="192024"/>
          </a:xfrm>
          <a:prstGeom prst="rect">
            <a:avLst/>
          </a:prstGeom>
        </p:spPr>
      </p:pic>
      <p:pic>
        <p:nvPicPr>
          <p:cNvPr id="7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65" y="2705990"/>
            <a:ext cx="190500" cy="192024"/>
          </a:xfrm>
          <a:prstGeom prst="rect">
            <a:avLst/>
          </a:prstGeom>
        </p:spPr>
      </p:pic>
      <p:sp>
        <p:nvSpPr>
          <p:cNvPr id="8" name="object 5"/>
          <p:cNvSpPr txBox="1"/>
          <p:nvPr/>
        </p:nvSpPr>
        <p:spPr>
          <a:xfrm>
            <a:off x="850493" y="1047750"/>
            <a:ext cx="7859395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Результаты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признаются</a:t>
            </a:r>
            <a:endParaRPr sz="2400" dirty="0">
              <a:latin typeface="Cambria"/>
              <a:cs typeface="Cambria"/>
            </a:endParaRPr>
          </a:p>
          <a:p>
            <a:pPr marL="12700" marR="191135">
              <a:lnSpc>
                <a:spcPct val="100000"/>
              </a:lnSpc>
            </a:pP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удовлетворительными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случае,</a:t>
            </a:r>
            <a:r>
              <a:rPr sz="2400" b="1" spc="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если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обучающийся </a:t>
            </a:r>
            <a:r>
              <a:rPr sz="2400" b="1" spc="-509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предметам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набрал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минимальное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баллов.</a:t>
            </a:r>
            <a:endParaRPr sz="2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случае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получения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обучающимися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ГИА-9 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неудовлетворительных </a:t>
            </a:r>
            <a:r>
              <a:rPr sz="2400" b="1" spc="-40" dirty="0">
                <a:solidFill>
                  <a:srgbClr val="FF0000"/>
                </a:solidFill>
                <a:latin typeface="Cambria"/>
                <a:cs typeface="Cambria"/>
              </a:rPr>
              <a:t>результатов 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не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более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чем по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двум</a:t>
            </a:r>
            <a:r>
              <a:rPr sz="2400" b="1" spc="1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spc="1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1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(из</a:t>
            </a:r>
            <a:r>
              <a:rPr sz="2400" b="1" spc="18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числа</a:t>
            </a:r>
            <a:r>
              <a:rPr sz="2400" b="1" spc="19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обязательных</a:t>
            </a:r>
            <a:r>
              <a:rPr sz="2400" b="1" spc="20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850493" y="3681857"/>
            <a:ext cx="42792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0245" algn="l"/>
                <a:tab pos="2684145" algn="l"/>
              </a:tabLst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предметов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	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выбору),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tabLst>
                <a:tab pos="1852295" algn="l"/>
                <a:tab pos="2303145" algn="l"/>
                <a:tab pos="3394710" algn="l"/>
              </a:tabLst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допущены	к	сд</a:t>
            </a:r>
            <a:r>
              <a:rPr sz="2400" b="1" spc="-90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че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-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5182361" y="3681857"/>
            <a:ext cx="35248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 marR="5080" indent="-193675">
              <a:lnSpc>
                <a:spcPct val="100000"/>
              </a:lnSpc>
              <a:spcBef>
                <a:spcPts val="100"/>
              </a:spcBef>
              <a:tabLst>
                <a:tab pos="832485" algn="l"/>
                <a:tab pos="934719" algn="l"/>
                <a:tab pos="2115820" algn="l"/>
              </a:tabLst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они		б</a:t>
            </a:r>
            <a:r>
              <a:rPr sz="2400" b="1" spc="-19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дут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пов</a:t>
            </a:r>
            <a:r>
              <a:rPr sz="2400" b="1" spc="-60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орно  п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о	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с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</a:t>
            </a:r>
            <a:r>
              <a:rPr sz="2400" b="1" spc="-5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ст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ю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щим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850493" y="4413631"/>
            <a:ext cx="5400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текущем</a:t>
            </a:r>
            <a:r>
              <a:rPr sz="2400" b="1" spc="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80" dirty="0">
                <a:solidFill>
                  <a:srgbClr val="FF0000"/>
                </a:solidFill>
                <a:latin typeface="Cambria"/>
                <a:cs typeface="Cambria"/>
              </a:rPr>
              <a:t>году</a:t>
            </a:r>
            <a:r>
              <a:rPr sz="2400" b="1" spc="-80" dirty="0">
                <a:solidFill>
                  <a:srgbClr val="000713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1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437119" y="4587239"/>
            <a:ext cx="595883" cy="55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304" y="1082116"/>
            <a:ext cx="8410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spc="2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Приказ </a:t>
            </a:r>
            <a:r>
              <a:rPr sz="2400" i="1" u="heavy" spc="1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Минпросвещения </a:t>
            </a:r>
            <a:r>
              <a:rPr sz="2400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России </a:t>
            </a:r>
            <a:r>
              <a:rPr sz="2400" i="1" u="heavy" spc="2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</a:t>
            </a:r>
            <a:r>
              <a:rPr sz="2400" i="1" u="heavy" spc="-2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Рособрнадзора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448180"/>
            <a:ext cx="8799830" cy="368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от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07.11.2018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№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1</a:t>
            </a:r>
            <a:r>
              <a:rPr lang="ru-RU"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89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/151</a:t>
            </a:r>
            <a:r>
              <a:rPr lang="ru-RU"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3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"Об</a:t>
            </a:r>
            <a:r>
              <a:rPr sz="2400" b="1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утверждении</a:t>
            </a:r>
            <a:endParaRPr sz="2400" dirty="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29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Порядка </a:t>
            </a:r>
            <a:r>
              <a:rPr sz="2400" b="1" i="1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проведения </a:t>
            </a:r>
            <a:r>
              <a:rPr sz="2400" b="1" i="1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государственной</a:t>
            </a:r>
            <a:r>
              <a:rPr sz="2400" b="1" i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итоговой</a:t>
            </a:r>
            <a:endParaRPr sz="2400" dirty="0">
              <a:latin typeface="Trebuchet MS"/>
              <a:cs typeface="Trebuchet MS"/>
            </a:endParaRPr>
          </a:p>
          <a:p>
            <a:pPr marL="8890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аттестации </a:t>
            </a:r>
            <a:r>
              <a:rPr sz="2400" b="1" i="1" u="heavy" spc="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образовательным</a:t>
            </a:r>
            <a:r>
              <a:rPr sz="2400" b="1" i="1" u="heavy" spc="-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программам</a:t>
            </a:r>
            <a:endParaRPr sz="2400" dirty="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i="1" u="heavy" spc="7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imes New Roman"/>
              </a:rPr>
              <a:t>основно</a:t>
            </a:r>
            <a:r>
              <a:rPr sz="2400" b="1" i="1" u="heavy" spc="7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</a:t>
            </a:r>
            <a:r>
              <a:rPr sz="2400" b="1" i="1" u="heavy" spc="7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общего</a:t>
            </a:r>
            <a:r>
              <a:rPr sz="2400" b="1" i="1" u="heavy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образования"</a:t>
            </a:r>
            <a:endParaRPr sz="2400" dirty="0">
              <a:latin typeface="Trebuchet MS"/>
              <a:cs typeface="Trebuchet MS"/>
            </a:endParaRPr>
          </a:p>
          <a:p>
            <a:pPr marL="12700" marR="5080" algn="ctr">
              <a:lnSpc>
                <a:spcPts val="3360"/>
              </a:lnSpc>
              <a:spcBef>
                <a:spcPts val="90"/>
              </a:spcBef>
            </a:pP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к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5" dirty="0">
                <a:solidFill>
                  <a:srgbClr val="000713"/>
                </a:solidFill>
                <a:latin typeface="Cambria"/>
                <a:cs typeface="Cambria"/>
              </a:rPr>
              <a:t>допускаются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обучающиеся,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не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имеющие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академической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задолженности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полном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5" dirty="0">
                <a:solidFill>
                  <a:srgbClr val="000713"/>
                </a:solidFill>
                <a:latin typeface="Cambria"/>
                <a:cs typeface="Cambria"/>
              </a:rPr>
              <a:t>объеме </a:t>
            </a:r>
            <a:r>
              <a:rPr lang="ru-RU" sz="28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выполнившие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учебный план или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индивидуальный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учебный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план </a:t>
            </a:r>
            <a:r>
              <a:rPr sz="2800" b="1" spc="-50" dirty="0" smtClean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sz="2800" b="1" spc="-20" dirty="0" err="1" smtClean="0">
                <a:solidFill>
                  <a:srgbClr val="C00000"/>
                </a:solidFill>
                <a:latin typeface="Georgia"/>
                <a:cs typeface="Georgia"/>
              </a:rPr>
              <a:t>получивших</a:t>
            </a:r>
            <a:r>
              <a:rPr sz="28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  </a:t>
            </a:r>
            <a:r>
              <a:rPr sz="2800" b="1" spc="-45" dirty="0" smtClean="0">
                <a:solidFill>
                  <a:srgbClr val="C00000"/>
                </a:solidFill>
                <a:latin typeface="Georgia"/>
                <a:cs typeface="Georgia"/>
              </a:rPr>
              <a:t>ЗАЧЕТ </a:t>
            </a:r>
            <a:r>
              <a:rPr sz="2800" b="1" spc="-35" dirty="0" err="1" smtClean="0">
                <a:solidFill>
                  <a:srgbClr val="C00000"/>
                </a:solidFill>
                <a:latin typeface="Georgia"/>
                <a:cs typeface="Georgia"/>
              </a:rPr>
              <a:t>за</a:t>
            </a:r>
            <a:r>
              <a:rPr sz="2800" b="1" spc="-35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35" dirty="0" err="1" smtClean="0">
                <a:solidFill>
                  <a:srgbClr val="C00000"/>
                </a:solidFill>
                <a:latin typeface="Georgia"/>
                <a:cs typeface="Georgia"/>
              </a:rPr>
              <a:t>итоговое</a:t>
            </a:r>
            <a:r>
              <a:rPr sz="2800" b="1" spc="70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со</a:t>
            </a:r>
            <a:r>
              <a:rPr lang="ru-RU"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беседование</a:t>
            </a:r>
            <a:r>
              <a:rPr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ние</a:t>
            </a:r>
            <a:r>
              <a:rPr sz="2800" b="1" spc="-5" dirty="0" smtClean="0">
                <a:solidFill>
                  <a:srgbClr val="C00000"/>
                </a:solidFill>
                <a:latin typeface="Georgia"/>
                <a:cs typeface="Georgia"/>
              </a:rPr>
              <a:t>.</a:t>
            </a:r>
            <a:endParaRPr sz="2800" dirty="0">
              <a:solidFill>
                <a:srgbClr val="C00000"/>
              </a:solidFill>
              <a:latin typeface="Georgia"/>
              <a:cs typeface="Georgi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05448" y="1200150"/>
            <a:ext cx="8333105" cy="339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520" algn="just">
              <a:lnSpc>
                <a:spcPct val="114999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Обучающимся,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не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прошедшим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получившим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неудовлетворительные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результаты</a:t>
            </a:r>
            <a:r>
              <a:rPr sz="24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более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двум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spc="5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либо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получившим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повторно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неудовлетворительный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результат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одному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этих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предметов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в 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дополнительные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сроки,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будет</a:t>
            </a:r>
            <a:r>
              <a:rPr sz="24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предоставлено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право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повторно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сдать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экзамены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spc="5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соответствующим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не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ранее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1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сентября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2022</a:t>
            </a:r>
            <a:r>
              <a:rPr sz="2400" b="1" spc="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FF0000"/>
                </a:solidFill>
                <a:latin typeface="Cambria"/>
                <a:cs typeface="Cambria"/>
              </a:rPr>
              <a:t>года.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1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827" y="218598"/>
            <a:ext cx="8991600" cy="421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 algn="ctr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lang="ru-RU" sz="2400" spc="13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</a:rPr>
              <a:t>ИТОГОВЫЕ ОТМЕТКИ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593726" y="869554"/>
            <a:ext cx="7956550" cy="41312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39065" marR="132715" algn="ctr">
              <a:lnSpc>
                <a:spcPts val="2810"/>
              </a:lnSpc>
              <a:spcBef>
                <a:spcPts val="455"/>
              </a:spcBef>
            </a:pP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Итоговые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 за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9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класс по 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русскому </a:t>
            </a:r>
            <a:r>
              <a:rPr sz="2600" b="1" spc="-45" dirty="0">
                <a:solidFill>
                  <a:srgbClr val="000713"/>
                </a:solidFill>
                <a:latin typeface="Cambria"/>
                <a:cs typeface="Cambria"/>
              </a:rPr>
              <a:t>языку, </a:t>
            </a:r>
            <a:r>
              <a:rPr sz="2600" b="1" spc="-5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математике</a:t>
            </a:r>
            <a:r>
              <a:rPr sz="2600" b="1" spc="-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двум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6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предметам,</a:t>
            </a:r>
            <a:endParaRPr sz="2600" dirty="0">
              <a:latin typeface="Cambria"/>
              <a:cs typeface="Cambria"/>
            </a:endParaRPr>
          </a:p>
          <a:p>
            <a:pPr marL="454025" marR="445134" indent="-1905" algn="ctr">
              <a:lnSpc>
                <a:spcPts val="2810"/>
              </a:lnSpc>
            </a:pP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выбору обучающегося,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определяются</a:t>
            </a:r>
            <a:r>
              <a:rPr sz="2600" b="1" spc="-4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как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 среднее</a:t>
            </a: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mbria"/>
                <a:cs typeface="Cambria"/>
              </a:rPr>
              <a:t>арифметическое</a:t>
            </a:r>
            <a:endParaRPr sz="2600" dirty="0">
              <a:latin typeface="Cambria"/>
              <a:cs typeface="Cambria"/>
            </a:endParaRPr>
          </a:p>
          <a:p>
            <a:pPr algn="ctr">
              <a:lnSpc>
                <a:spcPts val="2610"/>
              </a:lnSpc>
            </a:pP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годовой</a:t>
            </a:r>
            <a:r>
              <a:rPr sz="2600" b="1" spc="-4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и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экзаменационной</a:t>
            </a:r>
            <a:r>
              <a:rPr sz="2600" b="1" spc="-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mbria"/>
                <a:cs typeface="Cambria"/>
              </a:rPr>
              <a:t>отметок</a:t>
            </a:r>
            <a:r>
              <a:rPr sz="2600" b="1" spc="-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выпускника</a:t>
            </a:r>
            <a:endParaRPr sz="2600" dirty="0">
              <a:latin typeface="Cambria"/>
              <a:cs typeface="Cambria"/>
            </a:endParaRPr>
          </a:p>
          <a:p>
            <a:pPr marL="311150" marR="303530" algn="ctr">
              <a:lnSpc>
                <a:spcPts val="2810"/>
              </a:lnSpc>
              <a:spcBef>
                <a:spcPts val="195"/>
              </a:spcBef>
            </a:pP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выставляются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аттестат</a:t>
            </a:r>
            <a:r>
              <a:rPr sz="2600" b="1" spc="-3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целыми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числами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600" b="1" spc="-5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соответствии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с правилами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математического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30" dirty="0">
                <a:solidFill>
                  <a:srgbClr val="000713"/>
                </a:solidFill>
                <a:latin typeface="Cambria"/>
                <a:cs typeface="Cambria"/>
              </a:rPr>
              <a:t>округления.</a:t>
            </a:r>
            <a:endParaRPr sz="2600" dirty="0">
              <a:latin typeface="Cambria"/>
              <a:cs typeface="Cambria"/>
            </a:endParaRPr>
          </a:p>
          <a:p>
            <a:pPr marL="424815" marR="419100" indent="-1270" algn="ctr">
              <a:lnSpc>
                <a:spcPct val="100000"/>
              </a:lnSpc>
            </a:pPr>
            <a:r>
              <a:rPr sz="2600" b="1" spc="-15" dirty="0" err="1" smtClean="0">
                <a:solidFill>
                  <a:srgbClr val="000713"/>
                </a:solidFill>
                <a:latin typeface="Cambria"/>
                <a:cs typeface="Cambria"/>
              </a:rPr>
              <a:t>Итоговые</a:t>
            </a:r>
            <a:r>
              <a:rPr sz="2600" b="1" spc="-1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 по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другим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600" b="1" spc="-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выставляются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на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основе</a:t>
            </a:r>
            <a:r>
              <a:rPr sz="2600" b="1" spc="-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годовой </a:t>
            </a:r>
            <a:r>
              <a:rPr sz="2600" b="1" spc="-5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</a:t>
            </a:r>
            <a:r>
              <a:rPr sz="2600" b="1" spc="-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выпускника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за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класс.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12507"/>
            <a:ext cx="8991600" cy="43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 algn="ctr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sz="2800" b="0" spc="-7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spc="10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</a:rPr>
              <a:t>Аттестат с отличием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136968" y="1047750"/>
            <a:ext cx="6870065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Выдается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выпускникам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класса:</a:t>
            </a:r>
            <a:endParaRPr sz="2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успешно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прошедшим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(набравшим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endParaRPr sz="2400" dirty="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предметам минимальное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количество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первичных</a:t>
            </a:r>
            <a:r>
              <a:rPr sz="2400" b="1" spc="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баллов);</a:t>
            </a:r>
            <a:endParaRPr sz="2400" dirty="0">
              <a:latin typeface="Cambria"/>
              <a:cs typeface="Cambria"/>
            </a:endParaRPr>
          </a:p>
          <a:p>
            <a:pPr marL="12700" marR="286385" indent="65405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имеющим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итоговые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отметки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Cambria"/>
                <a:cs typeface="Cambria"/>
              </a:rPr>
              <a:t>"отлично"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 </a:t>
            </a:r>
            <a:r>
              <a:rPr sz="2400" b="1" spc="-5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всем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учебного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плана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изучавшимся на уровне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основного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общего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образования.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97179" y="914105"/>
            <a:ext cx="7858759" cy="2851422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sz="18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fipi.ru</a:t>
            </a:r>
            <a:r>
              <a:rPr sz="1800" b="1" spc="-25" dirty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Федеральный </a:t>
            </a:r>
            <a:r>
              <a:rPr sz="1800" b="1" spc="70" dirty="0">
                <a:solidFill>
                  <a:srgbClr val="404040"/>
                </a:solidFill>
                <a:latin typeface="Georgia"/>
                <a:cs typeface="Georgia"/>
              </a:rPr>
              <a:t>институт </a:t>
            </a:r>
            <a:r>
              <a:rPr sz="1800" b="1" spc="20" dirty="0">
                <a:solidFill>
                  <a:srgbClr val="404040"/>
                </a:solidFill>
                <a:latin typeface="Georgia"/>
                <a:cs typeface="Georgia"/>
              </a:rPr>
              <a:t>педагогических</a:t>
            </a:r>
            <a:r>
              <a:rPr sz="1800" b="1" spc="39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измерений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  <a:tabLst>
                <a:tab pos="5805170" algn="l"/>
              </a:tabLst>
            </a:pPr>
            <a:r>
              <a:rPr sz="1800" b="1" u="heavy" spc="-1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ege.edu.ru</a:t>
            </a:r>
            <a:r>
              <a:rPr sz="1800" b="1" spc="-15" dirty="0">
                <a:solidFill>
                  <a:srgbClr val="800000"/>
                </a:solidFill>
                <a:latin typeface="Georgia"/>
                <a:cs typeface="Georgia"/>
              </a:rPr>
              <a:t> 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</a:t>
            </a:r>
            <a:r>
              <a:rPr sz="1800" b="1" spc="-6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Официальный</a:t>
            </a:r>
            <a:r>
              <a:rPr sz="1800" b="1" spc="16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Georgia"/>
                <a:cs typeface="Georgia"/>
              </a:rPr>
              <a:t>информационный	портал</a:t>
            </a:r>
            <a:r>
              <a:rPr sz="1800" b="1" spc="14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ЕГЭ</a:t>
            </a:r>
            <a:endParaRPr sz="1800" dirty="0">
              <a:latin typeface="Georgia"/>
              <a:cs typeface="Georgia"/>
            </a:endParaRPr>
          </a:p>
          <a:p>
            <a:pPr marL="222885" marR="212725" algn="ctr">
              <a:lnSpc>
                <a:spcPct val="100000"/>
              </a:lnSpc>
              <a:spcBef>
                <a:spcPts val="1080"/>
              </a:spcBef>
              <a:tabLst>
                <a:tab pos="6672580" algn="l"/>
              </a:tabLst>
            </a:pPr>
            <a:r>
              <a:rPr sz="18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obrnadzor.gov.ru</a:t>
            </a:r>
            <a:r>
              <a:rPr sz="1800" b="1" spc="-35" dirty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10" dirty="0">
                <a:solidFill>
                  <a:srgbClr val="404040"/>
                </a:solidFill>
                <a:latin typeface="Georgia"/>
                <a:cs typeface="Georgia"/>
              </a:rPr>
              <a:t>Федеральная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служба </a:t>
            </a:r>
            <a:r>
              <a:rPr sz="1800" b="1" spc="32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по</a:t>
            </a:r>
            <a:r>
              <a:rPr sz="1800" b="1" spc="17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Georgia"/>
                <a:cs typeface="Georgia"/>
              </a:rPr>
              <a:t>надзору	</a:t>
            </a:r>
            <a:r>
              <a:rPr sz="1800" b="1" spc="50" dirty="0">
                <a:solidFill>
                  <a:srgbClr val="404040"/>
                </a:solidFill>
                <a:latin typeface="Georgia"/>
                <a:cs typeface="Georgia"/>
              </a:rPr>
              <a:t>в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сфере 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образования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и</a:t>
            </a:r>
            <a:r>
              <a:rPr sz="1800" b="1" spc="-12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науки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080"/>
              </a:spcBef>
            </a:pPr>
            <a:r>
              <a:rPr sz="18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  <a:hlinkClick r:id="rId3"/>
              </a:rPr>
              <a:t>www.rustest.ru</a:t>
            </a:r>
            <a:r>
              <a:rPr sz="1800" b="1" spc="-25" dirty="0">
                <a:solidFill>
                  <a:srgbClr val="800000"/>
                </a:solidFill>
                <a:latin typeface="Georgia"/>
                <a:cs typeface="Georgia"/>
                <a:hlinkClick r:id="rId3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Официальный </a:t>
            </a:r>
            <a:r>
              <a:rPr sz="1800" b="1" spc="45" dirty="0">
                <a:solidFill>
                  <a:srgbClr val="404040"/>
                </a:solidFill>
                <a:latin typeface="Georgia"/>
                <a:cs typeface="Georgia"/>
              </a:rPr>
              <a:t>сайт </a:t>
            </a:r>
            <a:r>
              <a:rPr sz="1800" b="1" spc="-5" dirty="0">
                <a:solidFill>
                  <a:srgbClr val="404040"/>
                </a:solidFill>
                <a:latin typeface="Georgia"/>
                <a:cs typeface="Georgia"/>
              </a:rPr>
              <a:t>Федерального</a:t>
            </a:r>
            <a:r>
              <a:rPr sz="1800" b="1" spc="-5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20" dirty="0">
                <a:solidFill>
                  <a:srgbClr val="404040"/>
                </a:solidFill>
                <a:latin typeface="Georgia"/>
                <a:cs typeface="Georgia"/>
              </a:rPr>
              <a:t>центра</a:t>
            </a:r>
            <a:endParaRPr sz="1800" dirty="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lang="ru-RU" sz="1800" b="1" spc="20" dirty="0" smtClean="0">
                <a:solidFill>
                  <a:srgbClr val="404040"/>
                </a:solidFill>
                <a:latin typeface="Georgia"/>
                <a:cs typeface="Georgia"/>
              </a:rPr>
              <a:t>Т</a:t>
            </a:r>
            <a:r>
              <a:rPr sz="1800" b="1" spc="20" dirty="0" err="1" smtClean="0">
                <a:solidFill>
                  <a:srgbClr val="404040"/>
                </a:solidFill>
                <a:latin typeface="Georgia"/>
                <a:cs typeface="Georgia"/>
              </a:rPr>
              <a:t>естирования</a:t>
            </a:r>
            <a:endParaRPr sz="1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  <a:tabLst>
                <a:tab pos="6275070" algn="l"/>
              </a:tabLst>
            </a:pPr>
            <a:r>
              <a:rPr sz="1800" b="1" u="heavy" spc="-15" dirty="0" smtClean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mon.gov.ru</a:t>
            </a:r>
            <a:r>
              <a:rPr sz="1800" b="1" spc="-15" dirty="0" smtClean="0">
                <a:solidFill>
                  <a:srgbClr val="800000"/>
                </a:solidFill>
                <a:latin typeface="Georgia"/>
                <a:cs typeface="Georgi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Georgia"/>
                <a:cs typeface="Georgia"/>
              </a:rPr>
              <a:t>-  </a:t>
            </a:r>
            <a:r>
              <a:rPr sz="1800" b="1" spc="15" dirty="0">
                <a:solidFill>
                  <a:srgbClr val="404040"/>
                </a:solidFill>
                <a:latin typeface="Georgia"/>
                <a:cs typeface="Georgia"/>
              </a:rPr>
              <a:t>Министерство </a:t>
            </a:r>
            <a:r>
              <a:rPr sz="1800" b="1" spc="-20" dirty="0">
                <a:solidFill>
                  <a:srgbClr val="404040"/>
                </a:solidFill>
                <a:latin typeface="Georgia"/>
                <a:cs typeface="Georgia"/>
              </a:rPr>
              <a:t>образования</a:t>
            </a:r>
            <a:r>
              <a:rPr sz="1800" b="1" spc="280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Georgia"/>
                <a:cs typeface="Georgia"/>
              </a:rPr>
              <a:t>и</a:t>
            </a:r>
            <a:r>
              <a:rPr sz="1800" b="1" spc="175" dirty="0">
                <a:solidFill>
                  <a:srgbClr val="404040"/>
                </a:solidFill>
                <a:latin typeface="Georgia"/>
                <a:cs typeface="Georgi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Georgia"/>
                <a:cs typeface="Georgia"/>
              </a:rPr>
              <a:t>науки	</a:t>
            </a:r>
            <a:r>
              <a:rPr sz="1800" b="1" dirty="0">
                <a:solidFill>
                  <a:srgbClr val="404040"/>
                </a:solidFill>
                <a:latin typeface="Georgia"/>
                <a:cs typeface="Georgia"/>
              </a:rPr>
              <a:t>Российской</a:t>
            </a:r>
            <a:endParaRPr sz="1800" dirty="0">
              <a:latin typeface="Georgia"/>
              <a:cs typeface="Georgia"/>
            </a:endParaRPr>
          </a:p>
          <a:p>
            <a:pPr marL="635" algn="ctr">
              <a:lnSpc>
                <a:spcPct val="100000"/>
              </a:lnSpc>
            </a:pPr>
            <a:r>
              <a:rPr sz="1800" b="1" dirty="0" err="1" smtClean="0">
                <a:solidFill>
                  <a:srgbClr val="404040"/>
                </a:solidFill>
                <a:latin typeface="Georgia"/>
                <a:cs typeface="Georgia"/>
              </a:rPr>
              <a:t>Федерации</a:t>
            </a:r>
            <a:endParaRPr sz="1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43400" y="172439"/>
            <a:ext cx="38042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-800" dirty="0"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spc="-10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САЙТЫ </a:t>
            </a:r>
            <a:r>
              <a:rPr sz="3200" i="1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В</a:t>
            </a:r>
            <a:r>
              <a:rPr sz="3200" i="1" spc="-43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i="1" spc="-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ПОМОЩЬ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31342" y="103123"/>
            <a:ext cx="8032115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9410" algn="ctr">
              <a:lnSpc>
                <a:spcPts val="264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0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ПОЛУЧЕНИЕ </a:t>
            </a:r>
            <a:r>
              <a:rPr lang="ru-RU" sz="2400" b="1" spc="-10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7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АТТЕСТАТА </a:t>
            </a:r>
            <a:r>
              <a:rPr lang="ru-RU" sz="2400" b="1" spc="-17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35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spc="-9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ОСНОВНО</a:t>
            </a:r>
            <a:r>
              <a:rPr sz="2400" b="1" spc="-9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628775" algn="ctr">
              <a:lnSpc>
                <a:spcPts val="2640"/>
              </a:lnSpc>
            </a:pPr>
            <a:r>
              <a:rPr sz="2400" spc="-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8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400" b="1" spc="-2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spc="-24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3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ОБРАЗОВАНИИ: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762509" y="1428750"/>
            <a:ext cx="33896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  <a:tab pos="1774189" algn="l"/>
                <a:tab pos="2258695" algn="l"/>
              </a:tabLst>
            </a:pPr>
            <a:r>
              <a:rPr sz="2400" b="1" spc="-5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сл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вие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е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ния  основном	общем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4367430" y="1428750"/>
            <a:ext cx="4558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marR="5080" indent="-116205">
              <a:lnSpc>
                <a:spcPct val="100000"/>
              </a:lnSpc>
              <a:spcBef>
                <a:spcPts val="100"/>
              </a:spcBef>
              <a:tabLst>
                <a:tab pos="2524125" algn="l"/>
                <a:tab pos="3107690" algn="l"/>
                <a:tab pos="4197985" algn="l"/>
              </a:tabLst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ч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ю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щи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ис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я	</a:t>
            </a:r>
            <a:r>
              <a:rPr sz="2400" b="1" spc="-459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ат</a:t>
            </a:r>
            <a:r>
              <a:rPr sz="2400" b="1" spc="-5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еста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а	об 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образовани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	-	</a:t>
            </a:r>
            <a:r>
              <a:rPr sz="2400" b="1" spc="-5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спешное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1105409" y="2160269"/>
            <a:ext cx="78187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прохождение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по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четырем учебным предметам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: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учебным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(русскому 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языку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математике),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также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двум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выбору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обучающегося.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09600" y="1657350"/>
            <a:ext cx="8153400" cy="2877583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sz="2400" b="1" spc="-75" dirty="0">
                <a:latin typeface="Georgia"/>
                <a:cs typeface="Georgia"/>
              </a:rPr>
              <a:t>Цель: </a:t>
            </a:r>
            <a:r>
              <a:rPr sz="2400" spc="150" dirty="0">
                <a:latin typeface="Georgia"/>
                <a:cs typeface="Georgia"/>
              </a:rPr>
              <a:t>допуск </a:t>
            </a:r>
            <a:r>
              <a:rPr sz="2400" spc="210" dirty="0">
                <a:latin typeface="Georgia"/>
                <a:cs typeface="Georgia"/>
              </a:rPr>
              <a:t>к</a:t>
            </a:r>
            <a:r>
              <a:rPr sz="2400" spc="-30" dirty="0">
                <a:latin typeface="Georgia"/>
                <a:cs typeface="Georgia"/>
              </a:rPr>
              <a:t> </a:t>
            </a:r>
            <a:r>
              <a:rPr sz="2400" spc="-25" dirty="0">
                <a:latin typeface="Georgia"/>
                <a:cs typeface="Georgia"/>
              </a:rPr>
              <a:t>ГИА</a:t>
            </a:r>
            <a:endParaRPr sz="2400" dirty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400" b="1" spc="25" dirty="0" err="1" smtClean="0">
                <a:latin typeface="Georgia"/>
                <a:cs typeface="Georgia"/>
              </a:rPr>
              <a:t>Результат</a:t>
            </a:r>
            <a:r>
              <a:rPr sz="2400" b="1" spc="25" dirty="0">
                <a:latin typeface="Georgia"/>
                <a:cs typeface="Georgia"/>
              </a:rPr>
              <a:t>: </a:t>
            </a:r>
            <a:r>
              <a:rPr sz="2400" spc="125" dirty="0">
                <a:latin typeface="Georgia"/>
                <a:cs typeface="Georgia"/>
              </a:rPr>
              <a:t>зачет </a:t>
            </a:r>
            <a:r>
              <a:rPr sz="2400" dirty="0">
                <a:latin typeface="Georgia"/>
                <a:cs typeface="Georgia"/>
              </a:rPr>
              <a:t>или</a:t>
            </a:r>
            <a:r>
              <a:rPr sz="2400" spc="555" dirty="0">
                <a:latin typeface="Georgia"/>
                <a:cs typeface="Georgia"/>
              </a:rPr>
              <a:t> </a:t>
            </a:r>
            <a:r>
              <a:rPr sz="2400" spc="120" dirty="0">
                <a:latin typeface="Georgia"/>
                <a:cs typeface="Georgia"/>
              </a:rPr>
              <a:t>незачет</a:t>
            </a:r>
            <a:endParaRPr sz="2400" dirty="0">
              <a:latin typeface="Georgia"/>
              <a:cs typeface="Georgia"/>
            </a:endParaRP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sz="2400" b="1" spc="80" dirty="0">
                <a:latin typeface="Georgia"/>
                <a:cs typeface="Georgia"/>
              </a:rPr>
              <a:t>Дата </a:t>
            </a:r>
            <a:r>
              <a:rPr sz="2400" b="1" dirty="0">
                <a:latin typeface="Georgia"/>
                <a:cs typeface="Georgia"/>
              </a:rPr>
              <a:t>проведения: </a:t>
            </a:r>
            <a:r>
              <a:rPr lang="ru-RU" sz="2400" b="1" spc="215" dirty="0" smtClean="0">
                <a:solidFill>
                  <a:srgbClr val="FF0000"/>
                </a:solidFill>
                <a:latin typeface="Georgia"/>
                <a:cs typeface="Georgia"/>
              </a:rPr>
              <a:t>9 февраля </a:t>
            </a:r>
            <a:r>
              <a:rPr sz="2400" b="1" spc="215" dirty="0" smtClean="0">
                <a:solidFill>
                  <a:srgbClr val="FF0000"/>
                </a:solidFill>
                <a:latin typeface="Georgia"/>
                <a:cs typeface="Georgia"/>
              </a:rPr>
              <a:t>20</a:t>
            </a:r>
            <a:r>
              <a:rPr lang="ru-RU" sz="2400" b="1" spc="215" dirty="0" smtClean="0">
                <a:solidFill>
                  <a:srgbClr val="FF0000"/>
                </a:solidFill>
                <a:latin typeface="Georgia"/>
                <a:cs typeface="Georgia"/>
              </a:rPr>
              <a:t>22</a:t>
            </a: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lang="ru-RU" sz="2400" b="1" spc="-25" dirty="0" smtClean="0">
                <a:latin typeface="Georgia"/>
                <a:cs typeface="Georgia"/>
              </a:rPr>
              <a:t>Дополнительные сроки: </a:t>
            </a:r>
            <a:r>
              <a:rPr lang="ru-RU" sz="2400" b="1" spc="-25" dirty="0" smtClean="0">
                <a:solidFill>
                  <a:srgbClr val="FF0000"/>
                </a:solidFill>
                <a:latin typeface="Georgia"/>
                <a:cs typeface="Georgia"/>
              </a:rPr>
              <a:t>9 марта и 16 мая</a:t>
            </a: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endParaRPr sz="2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06095" y="872744"/>
            <a:ext cx="8201659" cy="144462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42240" marR="139700" algn="ctr">
              <a:spcBef>
                <a:spcPts val="600"/>
              </a:spcBef>
            </a:pPr>
            <a:r>
              <a:rPr sz="2800" spc="5" dirty="0">
                <a:latin typeface="Georgia"/>
                <a:cs typeface="Georgia"/>
              </a:rPr>
              <a:t>Для </a:t>
            </a:r>
            <a:r>
              <a:rPr sz="2800" spc="175" dirty="0">
                <a:latin typeface="Georgia"/>
                <a:cs typeface="Georgia"/>
              </a:rPr>
              <a:t>участия </a:t>
            </a:r>
            <a:r>
              <a:rPr sz="2800" spc="295" dirty="0">
                <a:latin typeface="Georgia"/>
                <a:cs typeface="Georgia"/>
              </a:rPr>
              <a:t>в </a:t>
            </a:r>
            <a:r>
              <a:rPr lang="ru-RU" sz="2800" spc="170" dirty="0" smtClean="0">
                <a:latin typeface="Georgia"/>
                <a:cs typeface="Georgia"/>
              </a:rPr>
              <a:t>О</a:t>
            </a:r>
            <a:r>
              <a:rPr sz="2800" spc="170" dirty="0" smtClean="0">
                <a:latin typeface="Georgia"/>
                <a:cs typeface="Georgia"/>
              </a:rPr>
              <a:t>ГЭ </a:t>
            </a:r>
            <a:r>
              <a:rPr sz="2800" spc="150" dirty="0">
                <a:latin typeface="Georgia"/>
                <a:cs typeface="Georgia"/>
              </a:rPr>
              <a:t>обучающемуся  </a:t>
            </a:r>
            <a:r>
              <a:rPr sz="2800" spc="114" dirty="0">
                <a:latin typeface="Georgia"/>
                <a:cs typeface="Georgia"/>
              </a:rPr>
              <a:t>необходимо</a:t>
            </a:r>
            <a:r>
              <a:rPr sz="2800" spc="254" dirty="0">
                <a:latin typeface="Georgia"/>
                <a:cs typeface="Georgia"/>
              </a:rPr>
              <a:t> </a:t>
            </a:r>
            <a:r>
              <a:rPr sz="2800" spc="295" dirty="0">
                <a:latin typeface="Georgia"/>
                <a:cs typeface="Georgia"/>
              </a:rPr>
              <a:t>в</a:t>
            </a:r>
            <a:endParaRPr sz="2800" dirty="0">
              <a:latin typeface="Georgia"/>
              <a:cs typeface="Georgia"/>
            </a:endParaRPr>
          </a:p>
          <a:p>
            <a:pPr algn="ctr">
              <a:spcBef>
                <a:spcPts val="600"/>
              </a:spcBef>
            </a:pPr>
            <a:r>
              <a:rPr sz="2800" b="1" spc="-35" dirty="0">
                <a:latin typeface="Georgia"/>
                <a:cs typeface="Georgia"/>
              </a:rPr>
              <a:t>СРОК </a:t>
            </a:r>
            <a:r>
              <a:rPr sz="2800" b="1" spc="35" dirty="0">
                <a:latin typeface="Georgia"/>
                <a:cs typeface="Georgia"/>
              </a:rPr>
              <a:t>ДО </a:t>
            </a:r>
            <a:r>
              <a:rPr sz="2800" b="1" spc="610" dirty="0">
                <a:solidFill>
                  <a:srgbClr val="C00000"/>
                </a:solidFill>
                <a:latin typeface="Georgia"/>
                <a:cs typeface="Georgia"/>
              </a:rPr>
              <a:t>1</a:t>
            </a:r>
            <a:r>
              <a:rPr sz="2800" b="1" spc="610" dirty="0">
                <a:latin typeface="Georgia"/>
                <a:cs typeface="Georgia"/>
              </a:rPr>
              <a:t> </a:t>
            </a:r>
            <a:r>
              <a:rPr lang="ru-RU" sz="2800" b="1" spc="-135" dirty="0" smtClean="0">
                <a:latin typeface="Georgia"/>
                <a:cs typeface="Georgia"/>
              </a:rPr>
              <a:t>МАРТА</a:t>
            </a:r>
            <a:r>
              <a:rPr sz="2800" b="1" spc="-135" dirty="0" smtClean="0">
                <a:latin typeface="Georgia"/>
                <a:cs typeface="Georgia"/>
              </a:rPr>
              <a:t> </a:t>
            </a:r>
            <a:r>
              <a:rPr sz="28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202</a:t>
            </a:r>
            <a:r>
              <a:rPr lang="ru-RU" sz="28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2</a:t>
            </a:r>
            <a:r>
              <a:rPr sz="2800" b="1" spc="195" dirty="0" smtClean="0">
                <a:latin typeface="Georgia"/>
                <a:cs typeface="Georgia"/>
              </a:rPr>
              <a:t> </a:t>
            </a:r>
            <a:r>
              <a:rPr sz="2800" b="1" spc="-15" dirty="0">
                <a:latin typeface="Georgia"/>
                <a:cs typeface="Georgia"/>
              </a:rPr>
              <a:t>ГОДА</a:t>
            </a:r>
            <a:endParaRPr sz="2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62450" y="84010"/>
            <a:ext cx="66294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45" dirty="0" smtClean="0">
                <a:solidFill>
                  <a:schemeClr val="bg1"/>
                </a:solidFill>
                <a:latin typeface="Times New Roman"/>
                <a:cs typeface="Times New Roman"/>
              </a:rPr>
              <a:t>РЕГИСТРАЦИЯ </a:t>
            </a:r>
            <a:r>
              <a:rPr sz="4400" spc="-50" dirty="0">
                <a:solidFill>
                  <a:schemeClr val="bg1"/>
                </a:solidFill>
                <a:latin typeface="Times New Roman"/>
                <a:cs typeface="Times New Roman"/>
              </a:rPr>
              <a:t>НА</a:t>
            </a:r>
            <a:r>
              <a:rPr sz="4400" spc="-345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О</a:t>
            </a:r>
            <a:r>
              <a:rPr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ГЭ</a:t>
            </a:r>
            <a:endParaRPr sz="4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6" name="object 5"/>
          <p:cNvSpPr/>
          <p:nvPr/>
        </p:nvSpPr>
        <p:spPr>
          <a:xfrm>
            <a:off x="139875" y="2315174"/>
            <a:ext cx="4488180" cy="1908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6"/>
          <p:cNvSpPr/>
          <p:nvPr/>
        </p:nvSpPr>
        <p:spPr>
          <a:xfrm>
            <a:off x="173404" y="2495006"/>
            <a:ext cx="4050791" cy="14569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7"/>
          <p:cNvSpPr/>
          <p:nvPr/>
        </p:nvSpPr>
        <p:spPr>
          <a:xfrm>
            <a:off x="187944" y="2341844"/>
            <a:ext cx="4392486" cy="1814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8"/>
          <p:cNvSpPr/>
          <p:nvPr/>
        </p:nvSpPr>
        <p:spPr>
          <a:xfrm>
            <a:off x="187944" y="2341844"/>
            <a:ext cx="4392930" cy="1814830"/>
          </a:xfrm>
          <a:custGeom>
            <a:avLst/>
            <a:gdLst/>
            <a:ahLst/>
            <a:cxnLst/>
            <a:rect l="l" t="t" r="r" b="b"/>
            <a:pathLst>
              <a:path w="4392930" h="1814829">
                <a:moveTo>
                  <a:pt x="0" y="302514"/>
                </a:moveTo>
                <a:lnTo>
                  <a:pt x="3958" y="253430"/>
                </a:lnTo>
                <a:lnTo>
                  <a:pt x="15418" y="206873"/>
                </a:lnTo>
                <a:lnTo>
                  <a:pt x="33758" y="163465"/>
                </a:lnTo>
                <a:lnTo>
                  <a:pt x="58354" y="123828"/>
                </a:lnTo>
                <a:lnTo>
                  <a:pt x="88584" y="88582"/>
                </a:lnTo>
                <a:lnTo>
                  <a:pt x="123826" y="58350"/>
                </a:lnTo>
                <a:lnTo>
                  <a:pt x="163456" y="33755"/>
                </a:lnTo>
                <a:lnTo>
                  <a:pt x="206852" y="15416"/>
                </a:lnTo>
                <a:lnTo>
                  <a:pt x="253391" y="3957"/>
                </a:lnTo>
                <a:lnTo>
                  <a:pt x="302451" y="0"/>
                </a:lnTo>
                <a:lnTo>
                  <a:pt x="4090099" y="0"/>
                </a:lnTo>
                <a:lnTo>
                  <a:pt x="4139148" y="3957"/>
                </a:lnTo>
                <a:lnTo>
                  <a:pt x="4185677" y="15416"/>
                </a:lnTo>
                <a:lnTo>
                  <a:pt x="4229064" y="33755"/>
                </a:lnTo>
                <a:lnTo>
                  <a:pt x="4268686" y="58350"/>
                </a:lnTo>
                <a:lnTo>
                  <a:pt x="4303920" y="88582"/>
                </a:lnTo>
                <a:lnTo>
                  <a:pt x="4334143" y="123828"/>
                </a:lnTo>
                <a:lnTo>
                  <a:pt x="4358735" y="163465"/>
                </a:lnTo>
                <a:lnTo>
                  <a:pt x="4377071" y="206873"/>
                </a:lnTo>
                <a:lnTo>
                  <a:pt x="4388529" y="253430"/>
                </a:lnTo>
                <a:lnTo>
                  <a:pt x="4392486" y="302514"/>
                </a:lnTo>
                <a:lnTo>
                  <a:pt x="4392486" y="1512189"/>
                </a:lnTo>
                <a:lnTo>
                  <a:pt x="4388529" y="1561241"/>
                </a:lnTo>
                <a:lnTo>
                  <a:pt x="4377071" y="1607780"/>
                </a:lnTo>
                <a:lnTo>
                  <a:pt x="4358735" y="1651181"/>
                </a:lnTo>
                <a:lnTo>
                  <a:pt x="4334143" y="1690820"/>
                </a:lnTo>
                <a:lnTo>
                  <a:pt x="4303920" y="1726072"/>
                </a:lnTo>
                <a:lnTo>
                  <a:pt x="4268686" y="1756315"/>
                </a:lnTo>
                <a:lnTo>
                  <a:pt x="4229064" y="1780923"/>
                </a:lnTo>
                <a:lnTo>
                  <a:pt x="4185677" y="1799274"/>
                </a:lnTo>
                <a:lnTo>
                  <a:pt x="4139148" y="1810741"/>
                </a:lnTo>
                <a:lnTo>
                  <a:pt x="4090099" y="1814703"/>
                </a:lnTo>
                <a:lnTo>
                  <a:pt x="302451" y="1814703"/>
                </a:lnTo>
                <a:lnTo>
                  <a:pt x="253391" y="1810741"/>
                </a:lnTo>
                <a:lnTo>
                  <a:pt x="206852" y="1799274"/>
                </a:lnTo>
                <a:lnTo>
                  <a:pt x="163456" y="1780923"/>
                </a:lnTo>
                <a:lnTo>
                  <a:pt x="123826" y="1756315"/>
                </a:lnTo>
                <a:lnTo>
                  <a:pt x="88584" y="1726072"/>
                </a:lnTo>
                <a:lnTo>
                  <a:pt x="58354" y="1690820"/>
                </a:lnTo>
                <a:lnTo>
                  <a:pt x="33758" y="1651181"/>
                </a:lnTo>
                <a:lnTo>
                  <a:pt x="15418" y="1607780"/>
                </a:lnTo>
                <a:lnTo>
                  <a:pt x="3958" y="1561241"/>
                </a:lnTo>
                <a:lnTo>
                  <a:pt x="0" y="1512189"/>
                </a:lnTo>
                <a:lnTo>
                  <a:pt x="0" y="302514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9"/>
          <p:cNvSpPr txBox="1"/>
          <p:nvPr/>
        </p:nvSpPr>
        <p:spPr>
          <a:xfrm>
            <a:off x="355471" y="2577125"/>
            <a:ext cx="3634104" cy="1310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9825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8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Участник</a:t>
            </a:r>
            <a:r>
              <a:rPr sz="2400" b="1" u="heavy" spc="-1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26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ГИА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ru-RU" sz="2000" b="1" i="1" spc="-175" dirty="0" smtClean="0">
                <a:latin typeface="Trebuchet MS"/>
                <a:cs typeface="Trebuchet MS"/>
              </a:rPr>
              <a:t>- </a:t>
            </a:r>
            <a:r>
              <a:rPr sz="2000" b="1" i="1" spc="-125" dirty="0" err="1" smtClean="0">
                <a:latin typeface="Trebuchet MS"/>
                <a:cs typeface="Trebuchet MS"/>
              </a:rPr>
              <a:t>сведения</a:t>
            </a:r>
            <a:r>
              <a:rPr sz="2000" b="1" i="1" spc="-125" dirty="0" smtClean="0">
                <a:latin typeface="Trebuchet MS"/>
                <a:cs typeface="Trebuchet MS"/>
              </a:rPr>
              <a:t> </a:t>
            </a:r>
            <a:r>
              <a:rPr sz="2000" b="1" i="1" spc="-100" dirty="0">
                <a:latin typeface="Trebuchet MS"/>
                <a:cs typeface="Trebuchet MS"/>
              </a:rPr>
              <a:t>об</a:t>
            </a:r>
            <a:r>
              <a:rPr sz="2000" b="1" i="1" spc="-195" dirty="0">
                <a:latin typeface="Trebuchet MS"/>
                <a:cs typeface="Trebuchet MS"/>
              </a:rPr>
              <a:t> </a:t>
            </a:r>
            <a:r>
              <a:rPr sz="2000" b="1" i="1" spc="-120" dirty="0">
                <a:latin typeface="Trebuchet MS"/>
                <a:cs typeface="Trebuchet MS"/>
              </a:rPr>
              <a:t>участнике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lang="ru-RU" sz="2000" b="1" i="1" spc="-175" dirty="0" smtClean="0">
                <a:latin typeface="Trebuchet MS"/>
                <a:cs typeface="Trebuchet MS"/>
              </a:rPr>
              <a:t>- </a:t>
            </a:r>
            <a:r>
              <a:rPr sz="2000" b="1" i="1" spc="-125" dirty="0" err="1" smtClean="0">
                <a:latin typeface="Trebuchet MS"/>
                <a:cs typeface="Trebuchet MS"/>
              </a:rPr>
              <a:t>сведения</a:t>
            </a:r>
            <a:r>
              <a:rPr sz="2000" b="1" i="1" spc="-125" dirty="0" smtClean="0">
                <a:latin typeface="Trebuchet MS"/>
                <a:cs typeface="Trebuchet MS"/>
              </a:rPr>
              <a:t> </a:t>
            </a:r>
            <a:r>
              <a:rPr sz="2000" b="1" i="1" spc="-100" dirty="0">
                <a:latin typeface="Trebuchet MS"/>
                <a:cs typeface="Trebuchet MS"/>
              </a:rPr>
              <a:t>об</a:t>
            </a:r>
            <a:r>
              <a:rPr sz="2000" b="1" i="1" spc="-195" dirty="0">
                <a:latin typeface="Trebuchet MS"/>
                <a:cs typeface="Trebuchet MS"/>
              </a:rPr>
              <a:t> </a:t>
            </a:r>
            <a:r>
              <a:rPr sz="2000" b="1" i="1" spc="-110" dirty="0">
                <a:latin typeface="Trebuchet MS"/>
                <a:cs typeface="Trebuchet MS"/>
              </a:rPr>
              <a:t>образовательной</a:t>
            </a:r>
            <a:endParaRPr sz="20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b="1" i="1" spc="-100" dirty="0">
                <a:latin typeface="Trebuchet MS"/>
                <a:cs typeface="Trebuchet MS"/>
              </a:rPr>
              <a:t>организации</a:t>
            </a:r>
            <a:endParaRPr sz="2000" dirty="0">
              <a:latin typeface="Trebuchet MS"/>
              <a:cs typeface="Trebuchet MS"/>
            </a:endParaRPr>
          </a:p>
        </p:txBody>
      </p:sp>
      <p:sp>
        <p:nvSpPr>
          <p:cNvPr id="41" name="object 10"/>
          <p:cNvSpPr/>
          <p:nvPr/>
        </p:nvSpPr>
        <p:spPr>
          <a:xfrm>
            <a:off x="4748451" y="2309078"/>
            <a:ext cx="4343399" cy="19141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1"/>
          <p:cNvSpPr/>
          <p:nvPr/>
        </p:nvSpPr>
        <p:spPr>
          <a:xfrm>
            <a:off x="4781980" y="2309078"/>
            <a:ext cx="4032504" cy="1822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2"/>
          <p:cNvSpPr/>
          <p:nvPr/>
        </p:nvSpPr>
        <p:spPr>
          <a:xfrm>
            <a:off x="4796457" y="2335749"/>
            <a:ext cx="4248531" cy="18207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13"/>
          <p:cNvSpPr/>
          <p:nvPr/>
        </p:nvSpPr>
        <p:spPr>
          <a:xfrm>
            <a:off x="4796457" y="2335749"/>
            <a:ext cx="4248785" cy="1821180"/>
          </a:xfrm>
          <a:custGeom>
            <a:avLst/>
            <a:gdLst/>
            <a:ahLst/>
            <a:cxnLst/>
            <a:rect l="l" t="t" r="r" b="b"/>
            <a:pathLst>
              <a:path w="4248784" h="1821179">
                <a:moveTo>
                  <a:pt x="0" y="303530"/>
                </a:moveTo>
                <a:lnTo>
                  <a:pt x="3972" y="254294"/>
                </a:lnTo>
                <a:lnTo>
                  <a:pt x="15472" y="207589"/>
                </a:lnTo>
                <a:lnTo>
                  <a:pt x="33875" y="164038"/>
                </a:lnTo>
                <a:lnTo>
                  <a:pt x="58554" y="124266"/>
                </a:lnTo>
                <a:lnTo>
                  <a:pt x="88884" y="88900"/>
                </a:lnTo>
                <a:lnTo>
                  <a:pt x="124239" y="58562"/>
                </a:lnTo>
                <a:lnTo>
                  <a:pt x="163994" y="33878"/>
                </a:lnTo>
                <a:lnTo>
                  <a:pt x="207524" y="15473"/>
                </a:lnTo>
                <a:lnTo>
                  <a:pt x="254202" y="3972"/>
                </a:lnTo>
                <a:lnTo>
                  <a:pt x="303403" y="0"/>
                </a:lnTo>
                <a:lnTo>
                  <a:pt x="3945001" y="0"/>
                </a:lnTo>
                <a:lnTo>
                  <a:pt x="3994236" y="3972"/>
                </a:lnTo>
                <a:lnTo>
                  <a:pt x="4040941" y="15473"/>
                </a:lnTo>
                <a:lnTo>
                  <a:pt x="4084492" y="33878"/>
                </a:lnTo>
                <a:lnTo>
                  <a:pt x="4124264" y="58562"/>
                </a:lnTo>
                <a:lnTo>
                  <a:pt x="4159631" y="88900"/>
                </a:lnTo>
                <a:lnTo>
                  <a:pt x="4189968" y="124266"/>
                </a:lnTo>
                <a:lnTo>
                  <a:pt x="4214652" y="164038"/>
                </a:lnTo>
                <a:lnTo>
                  <a:pt x="4233057" y="207589"/>
                </a:lnTo>
                <a:lnTo>
                  <a:pt x="4244558" y="254294"/>
                </a:lnTo>
                <a:lnTo>
                  <a:pt x="4248531" y="303530"/>
                </a:lnTo>
                <a:lnTo>
                  <a:pt x="4248531" y="1517269"/>
                </a:lnTo>
                <a:lnTo>
                  <a:pt x="4244558" y="1566504"/>
                </a:lnTo>
                <a:lnTo>
                  <a:pt x="4233057" y="1613209"/>
                </a:lnTo>
                <a:lnTo>
                  <a:pt x="4214652" y="1656760"/>
                </a:lnTo>
                <a:lnTo>
                  <a:pt x="4189968" y="1696532"/>
                </a:lnTo>
                <a:lnTo>
                  <a:pt x="4159630" y="1731899"/>
                </a:lnTo>
                <a:lnTo>
                  <a:pt x="4124264" y="1762236"/>
                </a:lnTo>
                <a:lnTo>
                  <a:pt x="4084492" y="1786920"/>
                </a:lnTo>
                <a:lnTo>
                  <a:pt x="4040941" y="1805325"/>
                </a:lnTo>
                <a:lnTo>
                  <a:pt x="3994236" y="1816826"/>
                </a:lnTo>
                <a:lnTo>
                  <a:pt x="3945001" y="1820799"/>
                </a:lnTo>
                <a:lnTo>
                  <a:pt x="303403" y="1820799"/>
                </a:lnTo>
                <a:lnTo>
                  <a:pt x="254202" y="1816826"/>
                </a:lnTo>
                <a:lnTo>
                  <a:pt x="207524" y="1805325"/>
                </a:lnTo>
                <a:lnTo>
                  <a:pt x="163994" y="1786920"/>
                </a:lnTo>
                <a:lnTo>
                  <a:pt x="124239" y="1762236"/>
                </a:lnTo>
                <a:lnTo>
                  <a:pt x="88884" y="1731899"/>
                </a:lnTo>
                <a:lnTo>
                  <a:pt x="58554" y="1696532"/>
                </a:lnTo>
                <a:lnTo>
                  <a:pt x="33875" y="1656760"/>
                </a:lnTo>
                <a:lnTo>
                  <a:pt x="15472" y="1613209"/>
                </a:lnTo>
                <a:lnTo>
                  <a:pt x="3972" y="1566504"/>
                </a:lnTo>
                <a:lnTo>
                  <a:pt x="0" y="1517269"/>
                </a:lnTo>
                <a:lnTo>
                  <a:pt x="0" y="303530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4"/>
          <p:cNvSpPr txBox="1"/>
          <p:nvPr/>
        </p:nvSpPr>
        <p:spPr>
          <a:xfrm>
            <a:off x="4964986" y="2391197"/>
            <a:ext cx="361061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6040">
              <a:lnSpc>
                <a:spcPct val="100000"/>
              </a:lnSpc>
              <a:spcBef>
                <a:spcPts val="100"/>
              </a:spcBef>
            </a:pPr>
            <a:r>
              <a:rPr sz="24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229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Родитель</a:t>
            </a:r>
            <a:endParaRPr sz="2400" b="1" u="heavy" spc="-229" dirty="0" smtClean="0">
              <a:solidFill>
                <a:srgbClr val="C00000"/>
              </a:solidFill>
              <a:uFill>
                <a:solidFill>
                  <a:srgbClr val="C00000"/>
                </a:solidFill>
              </a:u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ru-RU" sz="2000" b="1" i="1" spc="-175" dirty="0" smtClean="0">
                <a:latin typeface="Trebuchet MS"/>
                <a:cs typeface="Trebuchet MS"/>
              </a:rPr>
              <a:t>- </a:t>
            </a:r>
            <a:r>
              <a:rPr lang="ru-RU" sz="2000" b="1" i="1" spc="-125" dirty="0" smtClean="0">
                <a:latin typeface="Trebuchet MS"/>
                <a:cs typeface="Trebuchet MS"/>
              </a:rPr>
              <a:t>подписывает заявление участника</a:t>
            </a:r>
            <a:endParaRPr sz="2000" dirty="0" smtClean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endParaRPr sz="20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/>
          <p:nvPr/>
        </p:nvSpPr>
        <p:spPr>
          <a:xfrm>
            <a:off x="1559052" y="760476"/>
            <a:ext cx="5871972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9" y="760476"/>
            <a:ext cx="758951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0704" y="877315"/>
            <a:ext cx="5292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spc="125" dirty="0" smtClean="0">
                <a:latin typeface="Georgia"/>
                <a:cs typeface="Georgia"/>
              </a:rPr>
              <a:t>3</a:t>
            </a:r>
            <a:r>
              <a:rPr sz="3600" b="1" spc="125" dirty="0" smtClean="0">
                <a:latin typeface="Georgia"/>
                <a:cs typeface="Georgia"/>
              </a:rPr>
              <a:t> </a:t>
            </a:r>
            <a:r>
              <a:rPr sz="3600" b="1" dirty="0">
                <a:latin typeface="Georgia"/>
                <a:cs typeface="Georgia"/>
              </a:rPr>
              <a:t>периода </a:t>
            </a:r>
            <a:r>
              <a:rPr sz="3600" b="1" spc="55" dirty="0" err="1">
                <a:latin typeface="Georgia"/>
                <a:cs typeface="Georgia"/>
              </a:rPr>
              <a:t>сдачи</a:t>
            </a:r>
            <a:r>
              <a:rPr sz="3600" b="1" spc="-185" dirty="0">
                <a:latin typeface="Georgia"/>
                <a:cs typeface="Georgia"/>
              </a:rPr>
              <a:t> </a:t>
            </a:r>
            <a:r>
              <a:rPr lang="ru-RU" sz="3600" b="1" spc="15" dirty="0" smtClean="0">
                <a:latin typeface="Georgia"/>
                <a:cs typeface="Georgia"/>
              </a:rPr>
              <a:t>О</a:t>
            </a:r>
            <a:r>
              <a:rPr sz="3600" b="1" spc="15" dirty="0" smtClean="0">
                <a:latin typeface="Georgia"/>
                <a:cs typeface="Georgia"/>
              </a:rPr>
              <a:t>ГЭ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19068" y="63246"/>
            <a:ext cx="544393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0" dirty="0">
                <a:solidFill>
                  <a:schemeClr val="bg1"/>
                </a:solidFill>
                <a:latin typeface="Times New Roman"/>
                <a:cs typeface="Times New Roman"/>
              </a:rPr>
              <a:t>РАСПИСАНИЕ</a:t>
            </a:r>
            <a:r>
              <a:rPr sz="4400" spc="-3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О</a:t>
            </a:r>
            <a:r>
              <a:rPr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ГЭ</a:t>
            </a:r>
            <a:endParaRPr sz="4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6132" y="1642795"/>
            <a:ext cx="2019856" cy="902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8" name="object 8"/>
          <p:cNvSpPr/>
          <p:nvPr/>
        </p:nvSpPr>
        <p:spPr>
          <a:xfrm>
            <a:off x="945628" y="1610790"/>
            <a:ext cx="1393588" cy="882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9" name="object 9"/>
          <p:cNvSpPr/>
          <p:nvPr/>
        </p:nvSpPr>
        <p:spPr>
          <a:xfrm>
            <a:off x="453808" y="1670353"/>
            <a:ext cx="1960974" cy="836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0" name="object 10"/>
          <p:cNvSpPr/>
          <p:nvPr/>
        </p:nvSpPr>
        <p:spPr>
          <a:xfrm>
            <a:off x="453808" y="1670353"/>
            <a:ext cx="1961006" cy="836579"/>
          </a:xfrm>
          <a:custGeom>
            <a:avLst/>
            <a:gdLst/>
            <a:ahLst/>
            <a:cxnLst/>
            <a:rect l="l" t="t" r="r" b="b"/>
            <a:pathLst>
              <a:path w="3178175" h="1207770">
                <a:moveTo>
                  <a:pt x="0" y="201295"/>
                </a:moveTo>
                <a:lnTo>
                  <a:pt x="5316" y="155114"/>
                </a:lnTo>
                <a:lnTo>
                  <a:pt x="20461" y="112735"/>
                </a:lnTo>
                <a:lnTo>
                  <a:pt x="44226" y="75361"/>
                </a:lnTo>
                <a:lnTo>
                  <a:pt x="75401" y="44197"/>
                </a:lnTo>
                <a:lnTo>
                  <a:pt x="112779" y="20445"/>
                </a:lnTo>
                <a:lnTo>
                  <a:pt x="155150" y="5312"/>
                </a:lnTo>
                <a:lnTo>
                  <a:pt x="201307" y="0"/>
                </a:lnTo>
                <a:lnTo>
                  <a:pt x="2976829" y="0"/>
                </a:lnTo>
                <a:lnTo>
                  <a:pt x="3022969" y="5312"/>
                </a:lnTo>
                <a:lnTo>
                  <a:pt x="3065333" y="20445"/>
                </a:lnTo>
                <a:lnTo>
                  <a:pt x="3102709" y="44197"/>
                </a:lnTo>
                <a:lnTo>
                  <a:pt x="3133887" y="75361"/>
                </a:lnTo>
                <a:lnTo>
                  <a:pt x="3157656" y="112735"/>
                </a:lnTo>
                <a:lnTo>
                  <a:pt x="3172805" y="155114"/>
                </a:lnTo>
                <a:lnTo>
                  <a:pt x="3178124" y="201295"/>
                </a:lnTo>
                <a:lnTo>
                  <a:pt x="3178124" y="1006475"/>
                </a:lnTo>
                <a:lnTo>
                  <a:pt x="3172805" y="1052615"/>
                </a:lnTo>
                <a:lnTo>
                  <a:pt x="3157656" y="1094978"/>
                </a:lnTo>
                <a:lnTo>
                  <a:pt x="3133887" y="1132354"/>
                </a:lnTo>
                <a:lnTo>
                  <a:pt x="3102709" y="1163532"/>
                </a:lnTo>
                <a:lnTo>
                  <a:pt x="3065333" y="1187301"/>
                </a:lnTo>
                <a:lnTo>
                  <a:pt x="3022969" y="1202451"/>
                </a:lnTo>
                <a:lnTo>
                  <a:pt x="2976829" y="1207770"/>
                </a:lnTo>
                <a:lnTo>
                  <a:pt x="201307" y="1207770"/>
                </a:lnTo>
                <a:lnTo>
                  <a:pt x="155150" y="1202451"/>
                </a:lnTo>
                <a:lnTo>
                  <a:pt x="112779" y="1187301"/>
                </a:lnTo>
                <a:lnTo>
                  <a:pt x="75401" y="1163532"/>
                </a:lnTo>
                <a:lnTo>
                  <a:pt x="44226" y="1132354"/>
                </a:lnTo>
                <a:lnTo>
                  <a:pt x="20461" y="1094978"/>
                </a:lnTo>
                <a:lnTo>
                  <a:pt x="5316" y="1052615"/>
                </a:lnTo>
                <a:lnTo>
                  <a:pt x="0" y="1006475"/>
                </a:lnTo>
                <a:lnTo>
                  <a:pt x="0" y="20129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1" name="object 11"/>
          <p:cNvSpPr txBox="1"/>
          <p:nvPr/>
        </p:nvSpPr>
        <p:spPr>
          <a:xfrm>
            <a:off x="493953" y="1712898"/>
            <a:ext cx="18806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9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ДОСРОЧНЫЙ</a:t>
            </a:r>
            <a:endParaRPr sz="16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u="heavy" spc="-6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 smtClean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i="1" spc="-135" dirty="0" smtClean="0">
                <a:latin typeface="Trebuchet MS"/>
                <a:cs typeface="Trebuchet MS"/>
              </a:rPr>
              <a:t>(</a:t>
            </a:r>
            <a:r>
              <a:rPr lang="ru-RU" sz="1600" b="1" i="1" spc="-135" dirty="0" smtClean="0">
                <a:latin typeface="Trebuchet MS"/>
                <a:cs typeface="Trebuchet MS"/>
              </a:rPr>
              <a:t>апрель-май</a:t>
            </a:r>
            <a:r>
              <a:rPr sz="1600" b="1" i="1" spc="-135" dirty="0" smtClean="0">
                <a:latin typeface="Trebuchet MS"/>
                <a:cs typeface="Trebuchet MS"/>
              </a:rPr>
              <a:t>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70688" y="1682237"/>
            <a:ext cx="2013273" cy="8740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3" name="object 13"/>
          <p:cNvSpPr/>
          <p:nvPr/>
        </p:nvSpPr>
        <p:spPr>
          <a:xfrm>
            <a:off x="4110767" y="1630420"/>
            <a:ext cx="1308957" cy="8824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4" name="object 14"/>
          <p:cNvSpPr/>
          <p:nvPr/>
        </p:nvSpPr>
        <p:spPr>
          <a:xfrm>
            <a:off x="3517552" y="1709795"/>
            <a:ext cx="1954971" cy="8080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5" name="object 15"/>
          <p:cNvSpPr/>
          <p:nvPr/>
        </p:nvSpPr>
        <p:spPr>
          <a:xfrm>
            <a:off x="3517552" y="1709796"/>
            <a:ext cx="1955128" cy="808430"/>
          </a:xfrm>
          <a:custGeom>
            <a:avLst/>
            <a:gdLst/>
            <a:ahLst/>
            <a:cxnLst/>
            <a:rect l="l" t="t" r="r" b="b"/>
            <a:pathLst>
              <a:path w="3168650" h="1167130">
                <a:moveTo>
                  <a:pt x="0" y="194437"/>
                </a:moveTo>
                <a:lnTo>
                  <a:pt x="5132" y="149876"/>
                </a:lnTo>
                <a:lnTo>
                  <a:pt x="19752" y="108958"/>
                </a:lnTo>
                <a:lnTo>
                  <a:pt x="42697" y="72855"/>
                </a:lnTo>
                <a:lnTo>
                  <a:pt x="72802" y="42737"/>
                </a:lnTo>
                <a:lnTo>
                  <a:pt x="108903" y="19774"/>
                </a:lnTo>
                <a:lnTo>
                  <a:pt x="149836" y="5138"/>
                </a:lnTo>
                <a:lnTo>
                  <a:pt x="194437" y="0"/>
                </a:lnTo>
                <a:lnTo>
                  <a:pt x="2973959" y="0"/>
                </a:lnTo>
                <a:lnTo>
                  <a:pt x="3018519" y="5138"/>
                </a:lnTo>
                <a:lnTo>
                  <a:pt x="3059437" y="19774"/>
                </a:lnTo>
                <a:lnTo>
                  <a:pt x="3095540" y="42737"/>
                </a:lnTo>
                <a:lnTo>
                  <a:pt x="3125658" y="72855"/>
                </a:lnTo>
                <a:lnTo>
                  <a:pt x="3148621" y="108958"/>
                </a:lnTo>
                <a:lnTo>
                  <a:pt x="3163257" y="149876"/>
                </a:lnTo>
                <a:lnTo>
                  <a:pt x="3168395" y="194437"/>
                </a:lnTo>
                <a:lnTo>
                  <a:pt x="3168395" y="972185"/>
                </a:lnTo>
                <a:lnTo>
                  <a:pt x="3163257" y="1016785"/>
                </a:lnTo>
                <a:lnTo>
                  <a:pt x="3148621" y="1057718"/>
                </a:lnTo>
                <a:lnTo>
                  <a:pt x="3125658" y="1093819"/>
                </a:lnTo>
                <a:lnTo>
                  <a:pt x="3095540" y="1123924"/>
                </a:lnTo>
                <a:lnTo>
                  <a:pt x="3059437" y="1146869"/>
                </a:lnTo>
                <a:lnTo>
                  <a:pt x="3018519" y="1161489"/>
                </a:lnTo>
                <a:lnTo>
                  <a:pt x="2973959" y="1166622"/>
                </a:lnTo>
                <a:lnTo>
                  <a:pt x="194437" y="1166622"/>
                </a:lnTo>
                <a:lnTo>
                  <a:pt x="149836" y="1161489"/>
                </a:lnTo>
                <a:lnTo>
                  <a:pt x="108903" y="1146869"/>
                </a:lnTo>
                <a:lnTo>
                  <a:pt x="72802" y="1123924"/>
                </a:lnTo>
                <a:lnTo>
                  <a:pt x="42697" y="1093819"/>
                </a:lnTo>
                <a:lnTo>
                  <a:pt x="19752" y="1057718"/>
                </a:lnTo>
                <a:lnTo>
                  <a:pt x="5132" y="1016785"/>
                </a:lnTo>
                <a:lnTo>
                  <a:pt x="0" y="972185"/>
                </a:lnTo>
                <a:lnTo>
                  <a:pt x="0" y="194437"/>
                </a:lnTo>
                <a:close/>
              </a:path>
            </a:pathLst>
          </a:custGeom>
          <a:ln w="9524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6" name="object 16"/>
          <p:cNvSpPr txBox="1"/>
          <p:nvPr/>
        </p:nvSpPr>
        <p:spPr>
          <a:xfrm>
            <a:off x="4014170" y="1724600"/>
            <a:ext cx="96189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ОСНОВНОЙ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i="1" spc="-125" dirty="0">
                <a:latin typeface="Trebuchet MS"/>
                <a:cs typeface="Trebuchet MS"/>
              </a:rPr>
              <a:t>(май-июль)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58341" y="1731485"/>
            <a:ext cx="2019856" cy="8290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8" name="object 18"/>
          <p:cNvSpPr/>
          <p:nvPr/>
        </p:nvSpPr>
        <p:spPr>
          <a:xfrm>
            <a:off x="6633019" y="1770016"/>
            <a:ext cx="1966256" cy="7219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9" name="object 19"/>
          <p:cNvSpPr/>
          <p:nvPr/>
        </p:nvSpPr>
        <p:spPr>
          <a:xfrm>
            <a:off x="6605966" y="1753776"/>
            <a:ext cx="1960927" cy="7752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20" name="object 20"/>
          <p:cNvSpPr/>
          <p:nvPr/>
        </p:nvSpPr>
        <p:spPr>
          <a:xfrm>
            <a:off x="6605967" y="1753793"/>
            <a:ext cx="1961006" cy="775448"/>
          </a:xfrm>
          <a:custGeom>
            <a:avLst/>
            <a:gdLst/>
            <a:ahLst/>
            <a:cxnLst/>
            <a:rect l="l" t="t" r="r" b="b"/>
            <a:pathLst>
              <a:path w="3178175" h="1368425">
                <a:moveTo>
                  <a:pt x="0" y="227965"/>
                </a:moveTo>
                <a:lnTo>
                  <a:pt x="4633" y="182034"/>
                </a:lnTo>
                <a:lnTo>
                  <a:pt x="17922" y="139249"/>
                </a:lnTo>
                <a:lnTo>
                  <a:pt x="38951" y="100527"/>
                </a:lnTo>
                <a:lnTo>
                  <a:pt x="66801" y="66786"/>
                </a:lnTo>
                <a:lnTo>
                  <a:pt x="100558" y="38944"/>
                </a:lnTo>
                <a:lnTo>
                  <a:pt x="139303" y="17920"/>
                </a:lnTo>
                <a:lnTo>
                  <a:pt x="182119" y="4633"/>
                </a:lnTo>
                <a:lnTo>
                  <a:pt x="228092" y="0"/>
                </a:lnTo>
                <a:lnTo>
                  <a:pt x="2950083" y="0"/>
                </a:lnTo>
                <a:lnTo>
                  <a:pt x="2996049" y="4633"/>
                </a:lnTo>
                <a:lnTo>
                  <a:pt x="3038852" y="17920"/>
                </a:lnTo>
                <a:lnTo>
                  <a:pt x="3077576" y="38944"/>
                </a:lnTo>
                <a:lnTo>
                  <a:pt x="3111309" y="66786"/>
                </a:lnTo>
                <a:lnTo>
                  <a:pt x="3139136" y="100527"/>
                </a:lnTo>
                <a:lnTo>
                  <a:pt x="3160144" y="139249"/>
                </a:lnTo>
                <a:lnTo>
                  <a:pt x="3173419" y="182034"/>
                </a:lnTo>
                <a:lnTo>
                  <a:pt x="3178047" y="227965"/>
                </a:lnTo>
                <a:lnTo>
                  <a:pt x="3178047" y="1140104"/>
                </a:lnTo>
                <a:lnTo>
                  <a:pt x="3173419" y="1186062"/>
                </a:lnTo>
                <a:lnTo>
                  <a:pt x="3160144" y="1228867"/>
                </a:lnTo>
                <a:lnTo>
                  <a:pt x="3139136" y="1267601"/>
                </a:lnTo>
                <a:lnTo>
                  <a:pt x="3111309" y="1301348"/>
                </a:lnTo>
                <a:lnTo>
                  <a:pt x="3077576" y="1329191"/>
                </a:lnTo>
                <a:lnTo>
                  <a:pt x="3038852" y="1350214"/>
                </a:lnTo>
                <a:lnTo>
                  <a:pt x="2996049" y="1363500"/>
                </a:lnTo>
                <a:lnTo>
                  <a:pt x="2950083" y="1368132"/>
                </a:lnTo>
                <a:lnTo>
                  <a:pt x="228092" y="1368132"/>
                </a:lnTo>
                <a:lnTo>
                  <a:pt x="182119" y="1363500"/>
                </a:lnTo>
                <a:lnTo>
                  <a:pt x="139303" y="1350214"/>
                </a:lnTo>
                <a:lnTo>
                  <a:pt x="100558" y="1329191"/>
                </a:lnTo>
                <a:lnTo>
                  <a:pt x="66801" y="1301348"/>
                </a:lnTo>
                <a:lnTo>
                  <a:pt x="38951" y="1267601"/>
                </a:lnTo>
                <a:lnTo>
                  <a:pt x="17922" y="1228867"/>
                </a:lnTo>
                <a:lnTo>
                  <a:pt x="4633" y="1186062"/>
                </a:lnTo>
                <a:lnTo>
                  <a:pt x="0" y="1140104"/>
                </a:lnTo>
                <a:lnTo>
                  <a:pt x="0" y="22796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21" name="object 21"/>
          <p:cNvSpPr txBox="1"/>
          <p:nvPr/>
        </p:nvSpPr>
        <p:spPr>
          <a:xfrm>
            <a:off x="6736654" y="1777752"/>
            <a:ext cx="16632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ДОПОЛНИТЕЛЬНЫЙ</a:t>
            </a:r>
            <a:endParaRPr sz="1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i="1" spc="-140" dirty="0">
                <a:latin typeface="Trebuchet MS"/>
                <a:cs typeface="Trebuchet MS"/>
              </a:rPr>
              <a:t>(сентябрь)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7" name="object 7"/>
          <p:cNvSpPr txBox="1"/>
          <p:nvPr/>
        </p:nvSpPr>
        <p:spPr>
          <a:xfrm>
            <a:off x="1273695" y="2876550"/>
            <a:ext cx="7404734" cy="1570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ОГЭ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для</a:t>
            </a:r>
            <a:r>
              <a:rPr sz="22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0713"/>
                </a:solidFill>
                <a:latin typeface="Cambria"/>
                <a:cs typeface="Cambria"/>
              </a:rPr>
              <a:t>выпускников</a:t>
            </a:r>
            <a:r>
              <a:rPr sz="22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классов</a:t>
            </a:r>
            <a:r>
              <a:rPr sz="22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пройдет</a:t>
            </a:r>
            <a:r>
              <a:rPr sz="2200" b="1" spc="-4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три </a:t>
            </a:r>
            <a:r>
              <a:rPr sz="2200" b="1" spc="-5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этапа:</a:t>
            </a:r>
            <a:endParaRPr sz="2200" dirty="0">
              <a:latin typeface="Cambria"/>
              <a:cs typeface="Cambria"/>
            </a:endParaRPr>
          </a:p>
          <a:p>
            <a:pPr marL="355600" marR="17462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досрочный (с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21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апреля по 17 </a:t>
            </a:r>
            <a:r>
              <a:rPr sz="2200" b="1" spc="-5" dirty="0" err="1">
                <a:solidFill>
                  <a:srgbClr val="000713"/>
                </a:solidFill>
                <a:latin typeface="Cambria"/>
                <a:cs typeface="Cambria"/>
              </a:rPr>
              <a:t>мая</a:t>
            </a:r>
            <a:r>
              <a:rPr sz="2200" b="1" spc="-5" dirty="0" smtClean="0">
                <a:solidFill>
                  <a:srgbClr val="000713"/>
                </a:solidFill>
                <a:latin typeface="Cambria"/>
                <a:cs typeface="Cambria"/>
              </a:rPr>
              <a:t>), </a:t>
            </a:r>
            <a:endParaRPr lang="ru-RU" sz="2200" b="1" spc="-5" dirty="0" smtClean="0">
              <a:solidFill>
                <a:srgbClr val="000713"/>
              </a:solidFill>
              <a:latin typeface="Cambria"/>
              <a:cs typeface="Cambria"/>
            </a:endParaRPr>
          </a:p>
          <a:p>
            <a:pPr marL="355600" marR="17462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sz="22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основной</a:t>
            </a:r>
            <a:r>
              <a:rPr sz="2200" b="1" spc="-4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(с 20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мая</a:t>
            </a:r>
            <a:r>
              <a:rPr sz="22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2</a:t>
            </a:r>
            <a:r>
              <a:rPr sz="22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 err="1">
                <a:solidFill>
                  <a:srgbClr val="000713"/>
                </a:solidFill>
                <a:latin typeface="Cambria"/>
                <a:cs typeface="Cambria"/>
              </a:rPr>
              <a:t>июля</a:t>
            </a:r>
            <a:r>
              <a:rPr sz="2200" b="1" spc="-5" dirty="0" smtClean="0">
                <a:solidFill>
                  <a:srgbClr val="000713"/>
                </a:solidFill>
                <a:latin typeface="Cambria"/>
                <a:cs typeface="Cambria"/>
              </a:rPr>
              <a:t>),</a:t>
            </a:r>
            <a:endParaRPr lang="ru-RU" sz="2200" dirty="0">
              <a:latin typeface="Cambria"/>
              <a:cs typeface="Cambria"/>
            </a:endParaRPr>
          </a:p>
          <a:p>
            <a:pPr marL="355600" marR="17462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sz="22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дополнительный</a:t>
            </a:r>
            <a:r>
              <a:rPr sz="2200" b="1" spc="-60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(с 5</a:t>
            </a:r>
            <a:r>
              <a:rPr sz="22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2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24</a:t>
            </a:r>
            <a:r>
              <a:rPr sz="22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сентября).</a:t>
            </a:r>
            <a:endParaRPr sz="22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86177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Проект расписания ОГЭ 2022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основной период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5364694"/>
              </p:ext>
            </p:extLst>
          </p:nvPr>
        </p:nvGraphicFramePr>
        <p:xfrm>
          <a:off x="9862" y="896023"/>
          <a:ext cx="9134138" cy="4211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416"/>
                <a:gridCol w="6417722"/>
              </a:tblGrid>
              <a:tr h="304127">
                <a:tc>
                  <a:txBody>
                    <a:bodyPr/>
                    <a:lstStyle/>
                    <a:p>
                      <a:pPr marL="60960">
                        <a:lnSpc>
                          <a:spcPts val="162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мая</a:t>
                      </a:r>
                      <a:r>
                        <a:rPr sz="1400" b="1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(пт)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400" spc="-8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0960">
                        <a:lnSpc>
                          <a:spcPts val="162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мая</a:t>
                      </a:r>
                      <a:r>
                        <a:rPr sz="1400" b="1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(сб)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sz="1400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400" spc="-8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мая</a:t>
                      </a:r>
                      <a:r>
                        <a:rPr sz="1400" b="1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(пн)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мая</a:t>
                      </a:r>
                      <a:r>
                        <a:rPr sz="1400" b="1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(чт)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676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(ср)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История,</a:t>
                      </a:r>
                      <a:r>
                        <a:rPr sz="1400" spc="-2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физика,</a:t>
                      </a:r>
                      <a:r>
                        <a:rPr sz="1400" spc="-3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биология,</a:t>
                      </a:r>
                      <a:r>
                        <a:rPr sz="1400" spc="-2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724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(вт)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Биология,</a:t>
                      </a:r>
                      <a:r>
                        <a:rPr sz="1400" spc="-3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информатика</a:t>
                      </a:r>
                      <a:r>
                        <a:rPr sz="1400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ИКТ,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география,</a:t>
                      </a:r>
                      <a:r>
                        <a:rPr sz="1400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603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(пт)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</a:pP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Литература,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физика,</a:t>
                      </a:r>
                      <a:r>
                        <a:rPr sz="1400" spc="-2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информатика</a:t>
                      </a:r>
                      <a:r>
                        <a:rPr sz="1400" spc="-3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ИКТ,</a:t>
                      </a:r>
                      <a:r>
                        <a:rPr sz="1400" spc="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548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(ср)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400" spc="-5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3573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(пн)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400" b="1" i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Резерв:</a:t>
                      </a:r>
                      <a:r>
                        <a:rPr sz="1400" b="1" i="1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всем учебным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предметам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(за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исключением</a:t>
                      </a:r>
                      <a:r>
                        <a:rPr sz="1400" spc="-3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русского</a:t>
                      </a:r>
                      <a:r>
                        <a:rPr sz="1400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языка</a:t>
                      </a:r>
                      <a:r>
                        <a:rPr sz="1400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математики)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675">
                <a:tc>
                  <a:txBody>
                    <a:bodyPr/>
                    <a:lstStyle/>
                    <a:p>
                      <a:pPr marL="6096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(вт)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sz="1400" b="1" i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Резерв:</a:t>
                      </a:r>
                      <a:r>
                        <a:rPr sz="1400" b="1" i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638">
                <a:tc>
                  <a:txBody>
                    <a:bodyPr/>
                    <a:lstStyle/>
                    <a:p>
                      <a:pPr marL="6096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r>
                        <a:rPr sz="1400" b="1" spc="-5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(ср)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5"/>
                        </a:lnSpc>
                      </a:pPr>
                      <a:r>
                        <a:rPr sz="1400" b="1" i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Резерв:</a:t>
                      </a:r>
                      <a:r>
                        <a:rPr sz="1400" b="1" i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учебным</a:t>
                      </a:r>
                      <a:r>
                        <a:rPr sz="1400" spc="-3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предметам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(за</a:t>
                      </a:r>
                      <a:r>
                        <a:rPr sz="1400" spc="-2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исключением</a:t>
                      </a:r>
                      <a:r>
                        <a:rPr sz="1400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русского</a:t>
                      </a:r>
                      <a:r>
                        <a:rPr sz="1400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языка</a:t>
                      </a:r>
                      <a:r>
                        <a:rPr sz="1400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400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математики)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612">
                <a:tc>
                  <a:txBody>
                    <a:bodyPr/>
                    <a:lstStyle/>
                    <a:p>
                      <a:pPr marL="6096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(чт)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635"/>
                        </a:lnSpc>
                      </a:pPr>
                      <a:r>
                        <a:rPr sz="1400" b="1" i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Резерв:</a:t>
                      </a:r>
                      <a:r>
                        <a:rPr sz="1400" b="1" i="1" spc="-7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математика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625">
                <a:tc>
                  <a:txBody>
                    <a:bodyPr/>
                    <a:lstStyle/>
                    <a:p>
                      <a:pPr marL="6096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июля</a:t>
                      </a:r>
                      <a:r>
                        <a:rPr sz="1400" b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(пт)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5"/>
                        </a:lnSpc>
                      </a:pPr>
                      <a:r>
                        <a:rPr sz="1400" b="1" i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Резерв:</a:t>
                      </a:r>
                      <a:r>
                        <a:rPr sz="1400" b="1" i="1" spc="-3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всем учебным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предметам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612">
                <a:tc>
                  <a:txBody>
                    <a:bodyPr/>
                    <a:lstStyle/>
                    <a:p>
                      <a:pPr marL="60960">
                        <a:lnSpc>
                          <a:spcPts val="1635"/>
                        </a:lnSpc>
                      </a:pP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4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июля</a:t>
                      </a:r>
                      <a:r>
                        <a:rPr sz="1400" b="1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(сб)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5"/>
                        </a:lnSpc>
                      </a:pPr>
                      <a:r>
                        <a:rPr sz="1400" b="1" i="1" spc="-1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Резерв:</a:t>
                      </a:r>
                      <a:r>
                        <a:rPr sz="1400" b="1" i="1" spc="-3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всем учебным</a:t>
                      </a:r>
                      <a:r>
                        <a:rPr sz="1400" spc="-2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предметам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9605" y="120853"/>
            <a:ext cx="59747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0" spc="-7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spc="-8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ВРЕМЯ </a:t>
            </a:r>
            <a:r>
              <a:rPr sz="2800" spc="-12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НАПИСАНИЯ</a:t>
            </a:r>
            <a:r>
              <a:rPr sz="2800" spc="-36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spc="-9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ЭКЗАМЕНОВ: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7296530"/>
              </p:ext>
            </p:extLst>
          </p:nvPr>
        </p:nvGraphicFramePr>
        <p:xfrm>
          <a:off x="0" y="858595"/>
          <a:ext cx="9143999" cy="418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7368"/>
                <a:gridCol w="4256631"/>
              </a:tblGrid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Предмет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A7CC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Продолжительность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A7CCD9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Математика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55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Русский</a:t>
                      </a:r>
                      <a:r>
                        <a:rPr sz="1600" b="1" spc="-4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55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 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Литература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55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 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Физика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Обществознание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История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Биология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Информатика</a:t>
                      </a:r>
                      <a:r>
                        <a:rPr sz="1600" b="1" spc="-4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ИКТ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30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(150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География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(120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Химия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(120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2645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Иностранные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языки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(кроме раздела</a:t>
                      </a:r>
                      <a:endParaRPr sz="16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«Говорение»)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(120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2649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Иностранные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языки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(раздел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«Говорение»)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15</a:t>
                      </a:r>
                      <a:r>
                        <a:rPr sz="1600" b="1" spc="-6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5211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sz="2800" spc="-7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spc="-14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РАЗРЕШЕНО</a:t>
            </a:r>
            <a:r>
              <a:rPr sz="2800" b="1" spc="-2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800" b="1" spc="-210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spc="-150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ИСПОЛЬЗОВАТЬ</a:t>
            </a:r>
            <a:r>
              <a:rPr sz="2800" b="1" spc="-15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768475">
              <a:lnSpc>
                <a:spcPct val="100000"/>
              </a:lnSpc>
            </a:pPr>
            <a:r>
              <a:rPr sz="2800" b="1" spc="25" dirty="0">
                <a:latin typeface="Georgia"/>
                <a:cs typeface="Georgia"/>
              </a:rPr>
              <a:t>Математика </a:t>
            </a:r>
            <a:r>
              <a:rPr sz="2800" spc="-405" dirty="0">
                <a:latin typeface="Georgia"/>
                <a:cs typeface="Georgia"/>
              </a:rPr>
              <a:t>–</a:t>
            </a:r>
            <a:r>
              <a:rPr sz="2800" spc="-375" dirty="0">
                <a:latin typeface="Georgia"/>
                <a:cs typeface="Georgia"/>
              </a:rPr>
              <a:t> </a:t>
            </a:r>
            <a:r>
              <a:rPr sz="2800" spc="70" dirty="0">
                <a:latin typeface="Georgia"/>
                <a:cs typeface="Georgia"/>
              </a:rPr>
              <a:t>линейка;</a:t>
            </a:r>
            <a:endParaRPr sz="2800" dirty="0">
              <a:latin typeface="Georgia"/>
              <a:cs typeface="Georgia"/>
            </a:endParaRPr>
          </a:p>
          <a:p>
            <a:pPr marL="539750" marR="531495" algn="ctr">
              <a:lnSpc>
                <a:spcPct val="100000"/>
              </a:lnSpc>
              <a:spcBef>
                <a:spcPts val="2400"/>
              </a:spcBef>
            </a:pPr>
            <a:r>
              <a:rPr sz="2800" b="1" spc="-15" dirty="0">
                <a:latin typeface="Georgia"/>
                <a:cs typeface="Georgia"/>
              </a:rPr>
              <a:t>География </a:t>
            </a:r>
            <a:r>
              <a:rPr sz="2800" spc="-405" dirty="0">
                <a:latin typeface="Georgia"/>
                <a:cs typeface="Georgia"/>
              </a:rPr>
              <a:t>– </a:t>
            </a:r>
            <a:r>
              <a:rPr sz="2800" spc="85" dirty="0">
                <a:latin typeface="Georgia"/>
                <a:cs typeface="Georgia"/>
              </a:rPr>
              <a:t>линейка, </a:t>
            </a:r>
            <a:r>
              <a:rPr sz="2800" spc="135" dirty="0">
                <a:latin typeface="Georgia"/>
                <a:cs typeface="Georgia"/>
              </a:rPr>
              <a:t>транспортир </a:t>
            </a:r>
            <a:r>
              <a:rPr sz="2800" spc="100" dirty="0">
                <a:latin typeface="Georgia"/>
                <a:cs typeface="Georgia"/>
              </a:rPr>
              <a:t>и  </a:t>
            </a:r>
            <a:r>
              <a:rPr sz="2800" spc="110" dirty="0">
                <a:latin typeface="Georgia"/>
                <a:cs typeface="Georgia"/>
              </a:rPr>
              <a:t>непрограммируемый</a:t>
            </a:r>
            <a:r>
              <a:rPr sz="2800" spc="245" dirty="0">
                <a:latin typeface="Georgia"/>
                <a:cs typeface="Georgia"/>
              </a:rPr>
              <a:t> </a:t>
            </a:r>
            <a:r>
              <a:rPr sz="2800" spc="70" dirty="0">
                <a:latin typeface="Georgia"/>
                <a:cs typeface="Georgia"/>
              </a:rPr>
              <a:t>калькулятор</a:t>
            </a:r>
            <a:endParaRPr sz="2800" dirty="0">
              <a:latin typeface="Georgia"/>
              <a:cs typeface="Georgia"/>
            </a:endParaRPr>
          </a:p>
          <a:p>
            <a:pPr marL="170815" marR="163195" algn="ctr">
              <a:lnSpc>
                <a:spcPct val="100000"/>
              </a:lnSpc>
              <a:spcBef>
                <a:spcPts val="2405"/>
              </a:spcBef>
            </a:pPr>
            <a:r>
              <a:rPr sz="2800" b="1" spc="-30" dirty="0">
                <a:latin typeface="Georgia"/>
                <a:cs typeface="Georgia"/>
              </a:rPr>
              <a:t>Физика </a:t>
            </a:r>
            <a:r>
              <a:rPr sz="2800" spc="-405" dirty="0">
                <a:latin typeface="Georgia"/>
                <a:cs typeface="Georgia"/>
              </a:rPr>
              <a:t>– </a:t>
            </a:r>
            <a:r>
              <a:rPr sz="2800" spc="80" dirty="0">
                <a:latin typeface="Georgia"/>
                <a:cs typeface="Georgia"/>
              </a:rPr>
              <a:t>линейка </a:t>
            </a:r>
            <a:r>
              <a:rPr sz="2800" spc="100" dirty="0">
                <a:latin typeface="Georgia"/>
                <a:cs typeface="Georgia"/>
              </a:rPr>
              <a:t>и </a:t>
            </a:r>
            <a:r>
              <a:rPr sz="2800" spc="110" dirty="0">
                <a:latin typeface="Georgia"/>
                <a:cs typeface="Georgia"/>
              </a:rPr>
              <a:t>непрограммируемый  </a:t>
            </a:r>
            <a:r>
              <a:rPr sz="2800" spc="65" dirty="0">
                <a:latin typeface="Georgia"/>
                <a:cs typeface="Georgia"/>
              </a:rPr>
              <a:t>калькулятор;</a:t>
            </a:r>
            <a:endParaRPr sz="28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</a:pPr>
            <a:r>
              <a:rPr sz="2800" b="1" spc="-10" dirty="0">
                <a:latin typeface="Georgia"/>
                <a:cs typeface="Georgia"/>
              </a:rPr>
              <a:t>Химия </a:t>
            </a:r>
            <a:r>
              <a:rPr sz="2800" spc="70" dirty="0">
                <a:latin typeface="Georgia"/>
                <a:cs typeface="Georgia"/>
              </a:rPr>
              <a:t>- </a:t>
            </a:r>
            <a:r>
              <a:rPr sz="2800" spc="110" dirty="0">
                <a:latin typeface="Georgia"/>
                <a:cs typeface="Georgia"/>
              </a:rPr>
              <a:t>непрограммируемый</a:t>
            </a:r>
            <a:r>
              <a:rPr sz="2800" spc="590" dirty="0">
                <a:latin typeface="Georgia"/>
                <a:cs typeface="Georgia"/>
              </a:rPr>
              <a:t> </a:t>
            </a:r>
            <a:r>
              <a:rPr sz="2800" spc="70" dirty="0">
                <a:latin typeface="Georgia"/>
                <a:cs typeface="Georgia"/>
              </a:rPr>
              <a:t>калькулятор;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6PQ52NDQUCDJ-269-1312</_dlc_DocId>
    <_dlc_DocIdUrl xmlns="4c48e722-e5ee-4bb4-abb8-2d4075f5b3da">
      <Url>http://www.eduportal44.ru/Manturovo/Sch3/_layouts/15/DocIdRedir.aspx?ID=6PQ52NDQUCDJ-269-1312</Url>
      <Description>6PQ52NDQUCDJ-269-1312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9A6620A798C5C4EBFE598734B2B55C3" ma:contentTypeVersion="2" ma:contentTypeDescription="Создание документа." ma:contentTypeScope="" ma:versionID="cfbdd56d9becef1f6dd44dadfb5ad3c1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b375c62708b91729a40decd9024d091b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5D602E-EE10-4155-A130-648664F0F386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4c48e722-e5ee-4bb4-abb8-2d4075f5b3da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6C658F-4D03-45F8-A21D-5677D0A9D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A75F3A-DEA1-430D-8899-54F8B397790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A655228-D0C4-4583-BA6A-648418A4E1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8e722-e5ee-4bb4-abb8-2d4075f5b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1021</Words>
  <Application>Microsoft Office PowerPoint</Application>
  <PresentationFormat>Экран (16:9)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Слайд 1</vt:lpstr>
      <vt:lpstr> Приказ Минпросвещения России и Рособрнадзора</vt:lpstr>
      <vt:lpstr>Слайд 3</vt:lpstr>
      <vt:lpstr> ИТОГОВОЕ СОБЕСЕДОВАНИЕ:</vt:lpstr>
      <vt:lpstr>РЕГИСТРАЦИЯ НА ОГЭ</vt:lpstr>
      <vt:lpstr>РАСПИСАНИЕ ОГЭ</vt:lpstr>
      <vt:lpstr>Проект расписания ОГЭ 2022 основной период</vt:lpstr>
      <vt:lpstr> ВРЕМЯ НАПИСАНИЯ ЭКЗАМЕНОВ: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ИТОГОВЫЕ ОТМЕТКИ</vt:lpstr>
      <vt:lpstr> Аттестат с отличием</vt:lpstr>
      <vt:lpstr> САЙТЫ В ПОМОЩЬ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Учитель</cp:lastModifiedBy>
  <cp:revision>74</cp:revision>
  <dcterms:created xsi:type="dcterms:W3CDTF">2019-10-15T10:38:01Z</dcterms:created>
  <dcterms:modified xsi:type="dcterms:W3CDTF">2022-01-26T12:00:02Z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2019-10-15T00:00:00Z</vt:filetime>
  </property>
  <property fmtid="{D5CDD505-2E9C-101B-9397-08002B2CF9AE}" pid="5" name="ContentTypeId">
    <vt:lpwstr>0x01010009A6620A798C5C4EBFE598734B2B55C3</vt:lpwstr>
  </property>
  <property fmtid="{D5CDD505-2E9C-101B-9397-08002B2CF9AE}" pid="6" name="_dlc_DocIdItemGuid">
    <vt:lpwstr>69a3b4bc-0d2e-4856-b10b-5db6476d93ff</vt:lpwstr>
  </property>
</Properties>
</file>